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 id="2147483702" r:id="rId3"/>
    <p:sldMasterId id="2147483715" r:id="rId4"/>
  </p:sldMasterIdLst>
  <p:notesMasterIdLst>
    <p:notesMasterId r:id="rId75"/>
  </p:notesMasterIdLst>
  <p:sldIdLst>
    <p:sldId id="257" r:id="rId5"/>
    <p:sldId id="374" r:id="rId6"/>
    <p:sldId id="314" r:id="rId7"/>
    <p:sldId id="441" r:id="rId8"/>
    <p:sldId id="444" r:id="rId9"/>
    <p:sldId id="445" r:id="rId10"/>
    <p:sldId id="411" r:id="rId11"/>
    <p:sldId id="409" r:id="rId12"/>
    <p:sldId id="398" r:id="rId13"/>
    <p:sldId id="393" r:id="rId14"/>
    <p:sldId id="392" r:id="rId15"/>
    <p:sldId id="399" r:id="rId16"/>
    <p:sldId id="412" r:id="rId17"/>
    <p:sldId id="345" r:id="rId18"/>
    <p:sldId id="402" r:id="rId19"/>
    <p:sldId id="394" r:id="rId20"/>
    <p:sldId id="347" r:id="rId21"/>
    <p:sldId id="346" r:id="rId22"/>
    <p:sldId id="340" r:id="rId23"/>
    <p:sldId id="403" r:id="rId24"/>
    <p:sldId id="341" r:id="rId25"/>
    <p:sldId id="363" r:id="rId26"/>
    <p:sldId id="361" r:id="rId27"/>
    <p:sldId id="413" r:id="rId28"/>
    <p:sldId id="388" r:id="rId29"/>
    <p:sldId id="349" r:id="rId30"/>
    <p:sldId id="396" r:id="rId31"/>
    <p:sldId id="397" r:id="rId32"/>
    <p:sldId id="353" r:id="rId33"/>
    <p:sldId id="354" r:id="rId34"/>
    <p:sldId id="375" r:id="rId35"/>
    <p:sldId id="404" r:id="rId36"/>
    <p:sldId id="376" r:id="rId37"/>
    <p:sldId id="377" r:id="rId38"/>
    <p:sldId id="378" r:id="rId39"/>
    <p:sldId id="342" r:id="rId40"/>
    <p:sldId id="405" r:id="rId41"/>
    <p:sldId id="371" r:id="rId42"/>
    <p:sldId id="344" r:id="rId43"/>
    <p:sldId id="415" r:id="rId44"/>
    <p:sldId id="416" r:id="rId45"/>
    <p:sldId id="449" r:id="rId46"/>
    <p:sldId id="452" r:id="rId47"/>
    <p:sldId id="454" r:id="rId48"/>
    <p:sldId id="455" r:id="rId49"/>
    <p:sldId id="457" r:id="rId50"/>
    <p:sldId id="458" r:id="rId51"/>
    <p:sldId id="459" r:id="rId52"/>
    <p:sldId id="456" r:id="rId53"/>
    <p:sldId id="422" r:id="rId54"/>
    <p:sldId id="423" r:id="rId55"/>
    <p:sldId id="424" r:id="rId56"/>
    <p:sldId id="425" r:id="rId57"/>
    <p:sldId id="426" r:id="rId58"/>
    <p:sldId id="427" r:id="rId59"/>
    <p:sldId id="428" r:id="rId60"/>
    <p:sldId id="429" r:id="rId61"/>
    <p:sldId id="430" r:id="rId62"/>
    <p:sldId id="431" r:id="rId63"/>
    <p:sldId id="432" r:id="rId64"/>
    <p:sldId id="460" r:id="rId65"/>
    <p:sldId id="446" r:id="rId66"/>
    <p:sldId id="461" r:id="rId67"/>
    <p:sldId id="462" r:id="rId68"/>
    <p:sldId id="463" r:id="rId69"/>
    <p:sldId id="464" r:id="rId70"/>
    <p:sldId id="436" r:id="rId71"/>
    <p:sldId id="439" r:id="rId72"/>
    <p:sldId id="447" r:id="rId73"/>
    <p:sldId id="287"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80" autoAdjust="0"/>
  </p:normalViewPr>
  <p:slideViewPr>
    <p:cSldViewPr>
      <p:cViewPr varScale="1">
        <p:scale>
          <a:sx n="67" d="100"/>
          <a:sy n="67" d="100"/>
        </p:scale>
        <p:origin x="6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8.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a:solidFill>
              <a:schemeClr val="bg1"/>
            </a:solidFill>
            <a:latin typeface="+mj-lt"/>
          </a:endParaRPr>
        </a:p>
        <a:p>
          <a:endParaRPr lang="en-NZ" sz="2400" b="1" dirty="0">
            <a:solidFill>
              <a:schemeClr val="bg1"/>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I</a:t>
          </a:r>
        </a:p>
        <a:p>
          <a:endParaRPr lang="en-NZ" sz="2400" b="1" dirty="0">
            <a:solidFill>
              <a:schemeClr val="tx1"/>
            </a:solidFill>
            <a:effectLst/>
            <a:latin typeface="+mj-lt"/>
          </a:endParaRP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endParaRPr lang="en-NZ" sz="2400" b="1" dirty="0">
            <a:solidFill>
              <a:schemeClr val="bg1"/>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O</a:t>
          </a:r>
        </a:p>
        <a:p>
          <a:endParaRPr lang="en-NZ" sz="2400" b="1" dirty="0">
            <a:solidFill>
              <a:schemeClr val="tx1"/>
            </a:solidFill>
            <a:effectLst/>
            <a:latin typeface="+mj-lt"/>
          </a:endParaRP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endParaRPr lang="en-NZ" sz="2300" b="1" dirty="0">
            <a:solidFill>
              <a:schemeClr val="bg1"/>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E</a:t>
          </a:r>
        </a:p>
        <a:p>
          <a:endParaRPr lang="en-NZ" sz="2400" b="1" dirty="0">
            <a:solidFill>
              <a:schemeClr val="tx1"/>
            </a:solidFill>
            <a:effectLst/>
            <a:latin typeface="+mj-lt"/>
          </a:endParaRP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endParaRPr lang="en-NZ" sz="2400" b="1" dirty="0">
            <a:solidFill>
              <a:schemeClr val="bg1"/>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U</a:t>
          </a:r>
        </a:p>
        <a:p>
          <a:endParaRPr lang="en-NZ" sz="2400" b="1" dirty="0">
            <a:solidFill>
              <a:schemeClr val="tx1"/>
            </a:solidFill>
            <a:effectLst/>
            <a:latin typeface="+mj-lt"/>
          </a:endParaRP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endParaRPr lang="en-NZ" sz="2400" b="1" dirty="0">
            <a:solidFill>
              <a:schemeClr val="bg1"/>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A</a:t>
          </a:r>
        </a:p>
        <a:p>
          <a:endParaRPr lang="en-NZ" sz="2400" b="1" dirty="0">
            <a:solidFill>
              <a:schemeClr val="tx1"/>
            </a:solidFill>
            <a:effectLst/>
            <a:latin typeface="+mj-lt"/>
          </a:endParaRP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pt>
    <dgm:pt modelId="{BFEFB972-C25E-4D83-BA7A-4631ABDC426A}" type="pres">
      <dgm:prSet presAssocID="{B6D26BB3-1DCC-445C-A3D0-5E65BBB7BC0D}" presName="node" presStyleLbl="node1" presStyleIdx="0" presStyleCnt="5">
        <dgm:presLayoutVars>
          <dgm:bulletEnabled val="1"/>
        </dgm:presLayoutVars>
      </dgm:prSet>
      <dgm:spPr/>
    </dgm:pt>
    <dgm:pt modelId="{1A9748A0-2290-4D1B-BEE2-4DC07416B837}" type="pres">
      <dgm:prSet presAssocID="{4416A447-2E86-4B3A-8169-EFD4250C8CC8}" presName="sibTrans" presStyleLbl="sibTrans2D1" presStyleIdx="0" presStyleCnt="5" custLinFactNeighborX="53824" custLinFactNeighborY="-29154"/>
      <dgm:spPr/>
    </dgm:pt>
    <dgm:pt modelId="{6768F4C3-FA35-45A7-AA33-9BF428C83360}" type="pres">
      <dgm:prSet presAssocID="{4416A447-2E86-4B3A-8169-EFD4250C8CC8}" presName="connectorText" presStyleLbl="sibTrans2D1" presStyleIdx="0" presStyleCnt="5"/>
      <dgm:spPr/>
    </dgm:pt>
    <dgm:pt modelId="{C2E4C92D-4FD8-41F1-90FD-1807DCD2FAC3}" type="pres">
      <dgm:prSet presAssocID="{C1B81FC3-6C90-459B-9615-BA42E88FF579}" presName="node" presStyleLbl="node1" presStyleIdx="1" presStyleCnt="5">
        <dgm:presLayoutVars>
          <dgm:bulletEnabled val="1"/>
        </dgm:presLayoutVars>
      </dgm:prSet>
      <dgm:spPr/>
    </dgm:pt>
    <dgm:pt modelId="{DF354DA6-B90C-43C7-915A-CB1CCF3818BE}" type="pres">
      <dgm:prSet presAssocID="{B4E0F860-33A3-4D85-A9D8-1055F141D190}" presName="sibTrans" presStyleLbl="sibTrans2D1" presStyleIdx="1" presStyleCnt="5" custLinFactNeighborX="46519" custLinFactNeighborY="14325"/>
      <dgm:spPr/>
    </dgm:pt>
    <dgm:pt modelId="{8AA5ED5F-69AC-4D52-8FCE-602D814ED24F}" type="pres">
      <dgm:prSet presAssocID="{B4E0F860-33A3-4D85-A9D8-1055F141D190}" presName="connectorText" presStyleLbl="sibTrans2D1" presStyleIdx="1" presStyleCnt="5"/>
      <dgm:spPr/>
    </dgm:pt>
    <dgm:pt modelId="{C9654E20-B465-4C9C-9035-9209691AA3D1}" type="pres">
      <dgm:prSet presAssocID="{DAE5D95D-B602-4905-8B18-CCA682A2726C}" presName="node" presStyleLbl="node1" presStyleIdx="2" presStyleCnt="5">
        <dgm:presLayoutVars>
          <dgm:bulletEnabled val="1"/>
        </dgm:presLayoutVars>
      </dgm:prSet>
      <dgm:spPr/>
    </dgm:pt>
    <dgm:pt modelId="{E2EEEFEB-9D06-4561-92FB-BD72ABD2310D}" type="pres">
      <dgm:prSet presAssocID="{D889992C-5C18-4273-B023-863D2239191B}" presName="sibTrans" presStyleLbl="sibTrans2D1" presStyleIdx="2" presStyleCnt="5" custLinFactNeighborX="-2830" custLinFactNeighborY="35924"/>
      <dgm:spPr/>
    </dgm:pt>
    <dgm:pt modelId="{6890CB21-059B-4BE6-91D4-A667352E98C4}" type="pres">
      <dgm:prSet presAssocID="{D889992C-5C18-4273-B023-863D2239191B}" presName="connectorText" presStyleLbl="sibTrans2D1" presStyleIdx="2" presStyleCnt="5"/>
      <dgm:spPr/>
    </dgm:pt>
    <dgm:pt modelId="{2E9F577C-BAAE-486E-8527-32FB959A0131}" type="pres">
      <dgm:prSet presAssocID="{90B3E853-9577-4A0B-A458-B83FF8A749A3}" presName="node" presStyleLbl="node1" presStyleIdx="3" presStyleCnt="5">
        <dgm:presLayoutVars>
          <dgm:bulletEnabled val="1"/>
        </dgm:presLayoutVars>
      </dgm:prSet>
      <dgm:spPr/>
    </dgm:pt>
    <dgm:pt modelId="{64CCD64C-7FF6-4444-A7C4-B0745FAB8111}" type="pres">
      <dgm:prSet presAssocID="{8052ADCE-EDF9-4CF5-818D-CB928778CE40}" presName="sibTrans" presStyleLbl="sibTrans2D1" presStyleIdx="3" presStyleCnt="5" custLinFactNeighborX="-46175" custLinFactNeighborY="8836"/>
      <dgm:spPr/>
    </dgm:pt>
    <dgm:pt modelId="{BBE125B0-AAC5-4401-AEE4-F807775BA5E1}" type="pres">
      <dgm:prSet presAssocID="{8052ADCE-EDF9-4CF5-818D-CB928778CE40}" presName="connectorText" presStyleLbl="sibTrans2D1" presStyleIdx="3" presStyleCnt="5"/>
      <dgm:spPr/>
    </dgm:pt>
    <dgm:pt modelId="{1E970214-4C9F-467B-B4E5-985E439288DF}" type="pres">
      <dgm:prSet presAssocID="{22E34496-D5B3-42ED-8A78-1F2985B00272}" presName="node" presStyleLbl="node1" presStyleIdx="4" presStyleCnt="5">
        <dgm:presLayoutVars>
          <dgm:bulletEnabled val="1"/>
        </dgm:presLayoutVars>
      </dgm:prSet>
      <dgm:spPr/>
    </dgm:pt>
    <dgm:pt modelId="{7FB8D3E9-11CF-4D25-9568-0C45A1980113}" type="pres">
      <dgm:prSet presAssocID="{F8AAB733-7240-4429-8C8F-A6CB19921B38}" presName="sibTrans" presStyleLbl="sibTrans2D1" presStyleIdx="4" presStyleCnt="5" custLinFactNeighborX="-37950" custLinFactNeighborY="-54069"/>
      <dgm:spPr/>
    </dgm:pt>
    <dgm:pt modelId="{4FF6E1BA-DE0A-42A9-B5D1-17321178C7A1}" type="pres">
      <dgm:prSet presAssocID="{F8AAB733-7240-4429-8C8F-A6CB19921B38}" presName="connectorText" presStyleLbl="sibTrans2D1" presStyleIdx="4" presStyleCnt="5"/>
      <dgm:spPr/>
    </dgm:pt>
  </dgm:ptLst>
  <dgm:cxnLst>
    <dgm:cxn modelId="{39736E04-6894-41F4-AADA-EB04A902E62D}" type="presOf" srcId="{B4E0F860-33A3-4D85-A9D8-1055F141D190}" destId="{DF354DA6-B90C-43C7-915A-CB1CCF3818BE}" srcOrd="0" destOrd="0" presId="urn:microsoft.com/office/officeart/2005/8/layout/cycle2"/>
    <dgm:cxn modelId="{520DB504-D3FF-4278-BA6B-4ECD4F8DB1AF}" type="presOf" srcId="{D889992C-5C18-4273-B023-863D2239191B}" destId="{E2EEEFEB-9D06-4561-92FB-BD72ABD2310D}"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3E336A22-9111-4810-9B9A-E027A5AA92E5}" type="presOf" srcId="{C1B81FC3-6C90-459B-9615-BA42E88FF579}" destId="{C2E4C92D-4FD8-41F1-90FD-1807DCD2FAC3}" srcOrd="0" destOrd="0" presId="urn:microsoft.com/office/officeart/2005/8/layout/cycle2"/>
    <dgm:cxn modelId="{DAC5EB28-A694-460B-ACEE-6859BCD73DE7}" type="presOf" srcId="{22E34496-D5B3-42ED-8A78-1F2985B00272}" destId="{1E970214-4C9F-467B-B4E5-985E439288DF}" srcOrd="0" destOrd="0" presId="urn:microsoft.com/office/officeart/2005/8/layout/cycle2"/>
    <dgm:cxn modelId="{E0531F2E-CE15-4996-BD17-701E4F0546F7}" type="presOf" srcId="{B6D26BB3-1DCC-445C-A3D0-5E65BBB7BC0D}" destId="{BFEFB972-C25E-4D83-BA7A-4631ABDC426A}" srcOrd="0" destOrd="0" presId="urn:microsoft.com/office/officeart/2005/8/layout/cycle2"/>
    <dgm:cxn modelId="{66CB7E40-E03B-41F4-BE70-DF0AE69A69F9}" type="presOf" srcId="{4416A447-2E86-4B3A-8169-EFD4250C8CC8}" destId="{1A9748A0-2290-4D1B-BEE2-4DC07416B837}" srcOrd="0" destOrd="0" presId="urn:microsoft.com/office/officeart/2005/8/layout/cycle2"/>
    <dgm:cxn modelId="{C5271251-FFDD-4324-85E7-F7C465E4C770}" type="presOf" srcId="{F8AAB733-7240-4429-8C8F-A6CB19921B38}" destId="{4FF6E1BA-DE0A-42A9-B5D1-17321178C7A1}" srcOrd="1" destOrd="0" presId="urn:microsoft.com/office/officeart/2005/8/layout/cycle2"/>
    <dgm:cxn modelId="{66C51275-E928-4C1D-B9A1-AD374A592789}" type="presOf" srcId="{C0AE6C40-7BCF-45B8-9227-05A01CAE1812}" destId="{A71B9886-13EB-40E2-8F73-C634626052B5}" srcOrd="0" destOrd="0" presId="urn:microsoft.com/office/officeart/2005/8/layout/cycle2"/>
    <dgm:cxn modelId="{D55EF077-E95A-4BCD-AA51-668EC53E167C}" type="presOf" srcId="{B4E0F860-33A3-4D85-A9D8-1055F141D190}" destId="{8AA5ED5F-69AC-4D52-8FCE-602D814ED24F}" srcOrd="1" destOrd="0" presId="urn:microsoft.com/office/officeart/2005/8/layout/cycle2"/>
    <dgm:cxn modelId="{E04E658B-A175-4A65-B191-5D963C9448D1}" type="presOf" srcId="{D889992C-5C18-4273-B023-863D2239191B}" destId="{6890CB21-059B-4BE6-91D4-A667352E98C4}" srcOrd="1" destOrd="0" presId="urn:microsoft.com/office/officeart/2005/8/layout/cycle2"/>
    <dgm:cxn modelId="{03438B95-DD18-4D04-9410-0A925C7C3F0A}" type="presOf" srcId="{DAE5D95D-B602-4905-8B18-CCA682A2726C}" destId="{C9654E20-B465-4C9C-9035-9209691AA3D1}"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0749B5B6-29C3-48CC-9A75-48CEADA637C9}" type="presOf" srcId="{8052ADCE-EDF9-4CF5-818D-CB928778CE40}" destId="{64CCD64C-7FF6-4444-A7C4-B0745FAB8111}" srcOrd="0" destOrd="0" presId="urn:microsoft.com/office/officeart/2005/8/layout/cycle2"/>
    <dgm:cxn modelId="{5C31E6CD-102D-453D-B1A4-7EE669FE5ACF}" type="presOf" srcId="{8052ADCE-EDF9-4CF5-818D-CB928778CE40}" destId="{BBE125B0-AAC5-4401-AEE4-F807775BA5E1}" srcOrd="1"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8348FBDE-9D32-45B5-938B-A0AC01A67C1E}" srcId="{C0AE6C40-7BCF-45B8-9227-05A01CAE1812}" destId="{B6D26BB3-1DCC-445C-A3D0-5E65BBB7BC0D}" srcOrd="0" destOrd="0" parTransId="{AA85502C-14BB-4035-95A1-21380D34A3E6}" sibTransId="{4416A447-2E86-4B3A-8169-EFD4250C8CC8}"/>
    <dgm:cxn modelId="{E7CE06E1-FA69-4AA7-860B-99821B386AD2}" srcId="{C0AE6C40-7BCF-45B8-9227-05A01CAE1812}" destId="{C1B81FC3-6C90-459B-9615-BA42E88FF579}" srcOrd="1" destOrd="0" parTransId="{21BCFDE6-DC66-4100-A69D-F4A3354ACA7E}" sibTransId="{B4E0F860-33A3-4D85-A9D8-1055F141D190}"/>
    <dgm:cxn modelId="{E9A752E2-62C3-4B78-89F9-174BE40CF540}" type="presOf" srcId="{F8AAB733-7240-4429-8C8F-A6CB19921B38}" destId="{7FB8D3E9-11CF-4D25-9568-0C45A1980113}" srcOrd="0" destOrd="0" presId="urn:microsoft.com/office/officeart/2005/8/layout/cycle2"/>
    <dgm:cxn modelId="{9C54A2E9-7082-420E-BA4E-2CE5B4A8BDA1}" type="presOf" srcId="{90B3E853-9577-4A0B-A458-B83FF8A749A3}" destId="{2E9F577C-BAAE-486E-8527-32FB959A0131}" srcOrd="0" destOrd="0" presId="urn:microsoft.com/office/officeart/2005/8/layout/cycle2"/>
    <dgm:cxn modelId="{268884F2-AFD8-44BD-B892-965AC2AC46FD}" type="presOf" srcId="{4416A447-2E86-4B3A-8169-EFD4250C8CC8}" destId="{6768F4C3-FA35-45A7-AA33-9BF428C83360}" srcOrd="1" destOrd="0" presId="urn:microsoft.com/office/officeart/2005/8/layout/cycle2"/>
    <dgm:cxn modelId="{42A2F825-2B8A-4A20-A5DC-FFF91C83EBAB}" type="presParOf" srcId="{A71B9886-13EB-40E2-8F73-C634626052B5}" destId="{BFEFB972-C25E-4D83-BA7A-4631ABDC426A}" srcOrd="0" destOrd="0" presId="urn:microsoft.com/office/officeart/2005/8/layout/cycle2"/>
    <dgm:cxn modelId="{8EB7F6D4-B409-49C0-A64E-C69B26AEDB20}" type="presParOf" srcId="{A71B9886-13EB-40E2-8F73-C634626052B5}" destId="{1A9748A0-2290-4D1B-BEE2-4DC07416B837}" srcOrd="1" destOrd="0" presId="urn:microsoft.com/office/officeart/2005/8/layout/cycle2"/>
    <dgm:cxn modelId="{4C0ED084-5DEE-419A-AE91-BCD4AE2E41C3}" type="presParOf" srcId="{1A9748A0-2290-4D1B-BEE2-4DC07416B837}" destId="{6768F4C3-FA35-45A7-AA33-9BF428C83360}" srcOrd="0" destOrd="0" presId="urn:microsoft.com/office/officeart/2005/8/layout/cycle2"/>
    <dgm:cxn modelId="{41F19603-651B-4B0F-A046-54998FA48164}" type="presParOf" srcId="{A71B9886-13EB-40E2-8F73-C634626052B5}" destId="{C2E4C92D-4FD8-41F1-90FD-1807DCD2FAC3}" srcOrd="2" destOrd="0" presId="urn:microsoft.com/office/officeart/2005/8/layout/cycle2"/>
    <dgm:cxn modelId="{17B5EDEA-7DB0-4ECF-AD21-B61505404DF4}" type="presParOf" srcId="{A71B9886-13EB-40E2-8F73-C634626052B5}" destId="{DF354DA6-B90C-43C7-915A-CB1CCF3818BE}" srcOrd="3" destOrd="0" presId="urn:microsoft.com/office/officeart/2005/8/layout/cycle2"/>
    <dgm:cxn modelId="{A6ED0FF5-0335-4A62-9DC5-8A5B624FBF23}" type="presParOf" srcId="{DF354DA6-B90C-43C7-915A-CB1CCF3818BE}" destId="{8AA5ED5F-69AC-4D52-8FCE-602D814ED24F}" srcOrd="0" destOrd="0" presId="urn:microsoft.com/office/officeart/2005/8/layout/cycle2"/>
    <dgm:cxn modelId="{E6F31D59-FBE5-42E3-B0CF-D033E577B79A}" type="presParOf" srcId="{A71B9886-13EB-40E2-8F73-C634626052B5}" destId="{C9654E20-B465-4C9C-9035-9209691AA3D1}" srcOrd="4" destOrd="0" presId="urn:microsoft.com/office/officeart/2005/8/layout/cycle2"/>
    <dgm:cxn modelId="{F4E7F3D7-8DA7-428D-8381-06CE1B39FE0A}" type="presParOf" srcId="{A71B9886-13EB-40E2-8F73-C634626052B5}" destId="{E2EEEFEB-9D06-4561-92FB-BD72ABD2310D}" srcOrd="5" destOrd="0" presId="urn:microsoft.com/office/officeart/2005/8/layout/cycle2"/>
    <dgm:cxn modelId="{24A14A8A-826F-4DCF-86B9-9D8A74EC94D7}" type="presParOf" srcId="{E2EEEFEB-9D06-4561-92FB-BD72ABD2310D}" destId="{6890CB21-059B-4BE6-91D4-A667352E98C4}" srcOrd="0" destOrd="0" presId="urn:microsoft.com/office/officeart/2005/8/layout/cycle2"/>
    <dgm:cxn modelId="{339B25D0-8F6A-4805-B7B9-C5C74D1160C4}" type="presParOf" srcId="{A71B9886-13EB-40E2-8F73-C634626052B5}" destId="{2E9F577C-BAAE-486E-8527-32FB959A0131}" srcOrd="6" destOrd="0" presId="urn:microsoft.com/office/officeart/2005/8/layout/cycle2"/>
    <dgm:cxn modelId="{7D27ABA0-EABA-4B25-A945-74D1CB62B6D5}" type="presParOf" srcId="{A71B9886-13EB-40E2-8F73-C634626052B5}" destId="{64CCD64C-7FF6-4444-A7C4-B0745FAB8111}" srcOrd="7" destOrd="0" presId="urn:microsoft.com/office/officeart/2005/8/layout/cycle2"/>
    <dgm:cxn modelId="{B587BE23-CC1D-4633-A3D5-82DB79A4F357}" type="presParOf" srcId="{64CCD64C-7FF6-4444-A7C4-B0745FAB8111}" destId="{BBE125B0-AAC5-4401-AEE4-F807775BA5E1}" srcOrd="0" destOrd="0" presId="urn:microsoft.com/office/officeart/2005/8/layout/cycle2"/>
    <dgm:cxn modelId="{434435FD-6D79-44E6-A271-C50DDE7E52D8}" type="presParOf" srcId="{A71B9886-13EB-40E2-8F73-C634626052B5}" destId="{1E970214-4C9F-467B-B4E5-985E439288DF}" srcOrd="8" destOrd="0" presId="urn:microsoft.com/office/officeart/2005/8/layout/cycle2"/>
    <dgm:cxn modelId="{92A91F4E-2865-430C-987B-E33FA3CFE029}" type="presParOf" srcId="{A71B9886-13EB-40E2-8F73-C634626052B5}" destId="{7FB8D3E9-11CF-4D25-9568-0C45A1980113}" srcOrd="9" destOrd="0" presId="urn:microsoft.com/office/officeart/2005/8/layout/cycle2"/>
    <dgm:cxn modelId="{36B63997-036E-43A7-88D1-B3063CB107F7}"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Titiro</a:t>
          </a:r>
        </a:p>
        <a:p>
          <a:r>
            <a:rPr lang="en-NZ" sz="2400" b="1" dirty="0">
              <a:solidFill>
                <a:srgbClr val="C00000"/>
              </a:solidFill>
              <a:effectLst>
                <a:outerShdw blurRad="38100" dist="38100" dir="2700000" algn="tl">
                  <a:srgbClr val="000000">
                    <a:alpha val="43137"/>
                  </a:srgbClr>
                </a:outerShdw>
              </a:effectLst>
              <a:latin typeface="+mj-lt"/>
            </a:rPr>
            <a:t>I</a:t>
          </a:r>
        </a:p>
        <a:p>
          <a:r>
            <a:rPr lang="en-NZ" sz="2400" b="1" dirty="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Kotahi</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O</a:t>
          </a:r>
        </a:p>
        <a:p>
          <a:r>
            <a:rPr lang="en-NZ" sz="2400" b="1" dirty="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300" b="1" dirty="0">
              <a:solidFill>
                <a:schemeClr val="bg1"/>
              </a:solidFill>
              <a:effectLst>
                <a:outerShdw blurRad="38100" dist="38100" dir="2700000" algn="tl">
                  <a:srgbClr val="000000">
                    <a:alpha val="43137"/>
                  </a:srgbClr>
                </a:outerShdw>
              </a:effectLst>
              <a:latin typeface="+mj-lt"/>
            </a:rPr>
            <a:t>Rewa</a:t>
          </a:r>
        </a:p>
        <a:p>
          <a:r>
            <a:rPr lang="en-NZ" sz="2400" b="1" dirty="0">
              <a:solidFill>
                <a:srgbClr val="C00000"/>
              </a:solidFill>
              <a:effectLst>
                <a:outerShdw blurRad="38100" dist="38100" dir="2700000" algn="tl">
                  <a:srgbClr val="000000">
                    <a:alpha val="43137"/>
                  </a:srgbClr>
                </a:outerShdw>
              </a:effectLst>
              <a:latin typeface="+mj-lt"/>
            </a:rPr>
            <a:t>E</a:t>
          </a:r>
        </a:p>
        <a:p>
          <a:r>
            <a:rPr lang="en-NZ" sz="2400" b="1" dirty="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Tupu</a:t>
          </a:r>
        </a:p>
        <a:p>
          <a:r>
            <a:rPr lang="en-NZ" sz="2400" b="1" dirty="0">
              <a:solidFill>
                <a:srgbClr val="C00000"/>
              </a:solidFill>
              <a:effectLst>
                <a:outerShdw blurRad="38100" dist="38100" dir="2700000" algn="tl">
                  <a:srgbClr val="000000">
                    <a:alpha val="43137"/>
                  </a:srgbClr>
                </a:outerShdw>
              </a:effectLst>
              <a:latin typeface="+mj-lt"/>
            </a:rPr>
            <a:t>U</a:t>
          </a:r>
        </a:p>
        <a:p>
          <a:r>
            <a:rPr lang="en-NZ" sz="2400" b="1" dirty="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Rawa</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A</a:t>
          </a:r>
        </a:p>
        <a:p>
          <a:r>
            <a:rPr lang="en-NZ" sz="2400" b="1" dirty="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pt>
    <dgm:pt modelId="{BFEFB972-C25E-4D83-BA7A-4631ABDC426A}" type="pres">
      <dgm:prSet presAssocID="{B6D26BB3-1DCC-445C-A3D0-5E65BBB7BC0D}" presName="node" presStyleLbl="node1" presStyleIdx="0" presStyleCnt="5">
        <dgm:presLayoutVars>
          <dgm:bulletEnabled val="1"/>
        </dgm:presLayoutVars>
      </dgm:prSet>
      <dgm:spPr/>
    </dgm:pt>
    <dgm:pt modelId="{1A9748A0-2290-4D1B-BEE2-4DC07416B837}" type="pres">
      <dgm:prSet presAssocID="{4416A447-2E86-4B3A-8169-EFD4250C8CC8}" presName="sibTrans" presStyleLbl="sibTrans2D1" presStyleIdx="0" presStyleCnt="5" custLinFactNeighborX="53824" custLinFactNeighborY="-29154"/>
      <dgm:spPr/>
    </dgm:pt>
    <dgm:pt modelId="{6768F4C3-FA35-45A7-AA33-9BF428C83360}" type="pres">
      <dgm:prSet presAssocID="{4416A447-2E86-4B3A-8169-EFD4250C8CC8}" presName="connectorText" presStyleLbl="sibTrans2D1" presStyleIdx="0" presStyleCnt="5"/>
      <dgm:spPr/>
    </dgm:pt>
    <dgm:pt modelId="{C2E4C92D-4FD8-41F1-90FD-1807DCD2FAC3}" type="pres">
      <dgm:prSet presAssocID="{C1B81FC3-6C90-459B-9615-BA42E88FF579}" presName="node" presStyleLbl="node1" presStyleIdx="1" presStyleCnt="5">
        <dgm:presLayoutVars>
          <dgm:bulletEnabled val="1"/>
        </dgm:presLayoutVars>
      </dgm:prSet>
      <dgm:spPr/>
    </dgm:pt>
    <dgm:pt modelId="{DF354DA6-B90C-43C7-915A-CB1CCF3818BE}" type="pres">
      <dgm:prSet presAssocID="{B4E0F860-33A3-4D85-A9D8-1055F141D190}" presName="sibTrans" presStyleLbl="sibTrans2D1" presStyleIdx="1" presStyleCnt="5" custLinFactNeighborX="46519" custLinFactNeighborY="14325"/>
      <dgm:spPr/>
    </dgm:pt>
    <dgm:pt modelId="{8AA5ED5F-69AC-4D52-8FCE-602D814ED24F}" type="pres">
      <dgm:prSet presAssocID="{B4E0F860-33A3-4D85-A9D8-1055F141D190}" presName="connectorText" presStyleLbl="sibTrans2D1" presStyleIdx="1" presStyleCnt="5"/>
      <dgm:spPr/>
    </dgm:pt>
    <dgm:pt modelId="{C9654E20-B465-4C9C-9035-9209691AA3D1}" type="pres">
      <dgm:prSet presAssocID="{DAE5D95D-B602-4905-8B18-CCA682A2726C}" presName="node" presStyleLbl="node1" presStyleIdx="2" presStyleCnt="5">
        <dgm:presLayoutVars>
          <dgm:bulletEnabled val="1"/>
        </dgm:presLayoutVars>
      </dgm:prSet>
      <dgm:spPr/>
    </dgm:pt>
    <dgm:pt modelId="{E2EEEFEB-9D06-4561-92FB-BD72ABD2310D}" type="pres">
      <dgm:prSet presAssocID="{D889992C-5C18-4273-B023-863D2239191B}" presName="sibTrans" presStyleLbl="sibTrans2D1" presStyleIdx="2" presStyleCnt="5" custLinFactNeighborX="-2830" custLinFactNeighborY="35924"/>
      <dgm:spPr/>
    </dgm:pt>
    <dgm:pt modelId="{6890CB21-059B-4BE6-91D4-A667352E98C4}" type="pres">
      <dgm:prSet presAssocID="{D889992C-5C18-4273-B023-863D2239191B}" presName="connectorText" presStyleLbl="sibTrans2D1" presStyleIdx="2" presStyleCnt="5"/>
      <dgm:spPr/>
    </dgm:pt>
    <dgm:pt modelId="{2E9F577C-BAAE-486E-8527-32FB959A0131}" type="pres">
      <dgm:prSet presAssocID="{90B3E853-9577-4A0B-A458-B83FF8A749A3}" presName="node" presStyleLbl="node1" presStyleIdx="3" presStyleCnt="5">
        <dgm:presLayoutVars>
          <dgm:bulletEnabled val="1"/>
        </dgm:presLayoutVars>
      </dgm:prSet>
      <dgm:spPr/>
    </dgm:pt>
    <dgm:pt modelId="{64CCD64C-7FF6-4444-A7C4-B0745FAB8111}" type="pres">
      <dgm:prSet presAssocID="{8052ADCE-EDF9-4CF5-818D-CB928778CE40}" presName="sibTrans" presStyleLbl="sibTrans2D1" presStyleIdx="3" presStyleCnt="5" custLinFactNeighborX="-46175" custLinFactNeighborY="8836"/>
      <dgm:spPr/>
    </dgm:pt>
    <dgm:pt modelId="{BBE125B0-AAC5-4401-AEE4-F807775BA5E1}" type="pres">
      <dgm:prSet presAssocID="{8052ADCE-EDF9-4CF5-818D-CB928778CE40}" presName="connectorText" presStyleLbl="sibTrans2D1" presStyleIdx="3" presStyleCnt="5"/>
      <dgm:spPr/>
    </dgm:pt>
    <dgm:pt modelId="{1E970214-4C9F-467B-B4E5-985E439288DF}" type="pres">
      <dgm:prSet presAssocID="{22E34496-D5B3-42ED-8A78-1F2985B00272}" presName="node" presStyleLbl="node1" presStyleIdx="4" presStyleCnt="5">
        <dgm:presLayoutVars>
          <dgm:bulletEnabled val="1"/>
        </dgm:presLayoutVars>
      </dgm:prSet>
      <dgm:spPr/>
    </dgm:pt>
    <dgm:pt modelId="{7FB8D3E9-11CF-4D25-9568-0C45A1980113}" type="pres">
      <dgm:prSet presAssocID="{F8AAB733-7240-4429-8C8F-A6CB19921B38}" presName="sibTrans" presStyleLbl="sibTrans2D1" presStyleIdx="4" presStyleCnt="5" custLinFactNeighborX="-37950" custLinFactNeighborY="-54069"/>
      <dgm:spPr/>
    </dgm:pt>
    <dgm:pt modelId="{4FF6E1BA-DE0A-42A9-B5D1-17321178C7A1}" type="pres">
      <dgm:prSet presAssocID="{F8AAB733-7240-4429-8C8F-A6CB19921B38}" presName="connectorText" presStyleLbl="sibTrans2D1" presStyleIdx="4" presStyleCnt="5"/>
      <dgm:spPr/>
    </dgm:pt>
  </dgm:ptLst>
  <dgm:cxnLst>
    <dgm:cxn modelId="{453BAE03-8072-44B3-B6CB-51BA44579F3F}" type="presOf" srcId="{D889992C-5C18-4273-B023-863D2239191B}" destId="{6890CB21-059B-4BE6-91D4-A667352E98C4}" srcOrd="1" destOrd="0" presId="urn:microsoft.com/office/officeart/2005/8/layout/cycle2"/>
    <dgm:cxn modelId="{184D1E08-AB53-4745-BD9C-769417A68F57}" type="presOf" srcId="{4416A447-2E86-4B3A-8169-EFD4250C8CC8}" destId="{1A9748A0-2290-4D1B-BEE2-4DC07416B837}" srcOrd="0" destOrd="0" presId="urn:microsoft.com/office/officeart/2005/8/layout/cycle2"/>
    <dgm:cxn modelId="{95E34614-F692-41B3-AADC-AC597F451E55}" type="presOf" srcId="{F8AAB733-7240-4429-8C8F-A6CB19921B38}" destId="{7FB8D3E9-11CF-4D25-9568-0C45A1980113}" srcOrd="0" destOrd="0" presId="urn:microsoft.com/office/officeart/2005/8/layout/cycle2"/>
    <dgm:cxn modelId="{24C5B815-5743-44AD-83E4-F83D7988C3F1}" type="presOf" srcId="{D889992C-5C18-4273-B023-863D2239191B}" destId="{E2EEEFEB-9D06-4561-92FB-BD72ABD2310D}"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6499FE35-90B6-401B-8C18-31780CE32603}" type="presOf" srcId="{F8AAB733-7240-4429-8C8F-A6CB19921B38}" destId="{4FF6E1BA-DE0A-42A9-B5D1-17321178C7A1}" srcOrd="1" destOrd="0" presId="urn:microsoft.com/office/officeart/2005/8/layout/cycle2"/>
    <dgm:cxn modelId="{BDAACE49-0443-49A2-A491-DB5EC4825690}" type="presOf" srcId="{8052ADCE-EDF9-4CF5-818D-CB928778CE40}" destId="{64CCD64C-7FF6-4444-A7C4-B0745FAB8111}" srcOrd="0" destOrd="0" presId="urn:microsoft.com/office/officeart/2005/8/layout/cycle2"/>
    <dgm:cxn modelId="{F7A1484E-21BC-41EB-8CA3-EB5E6323B667}" type="presOf" srcId="{C0AE6C40-7BCF-45B8-9227-05A01CAE1812}" destId="{A71B9886-13EB-40E2-8F73-C634626052B5}" srcOrd="0" destOrd="0" presId="urn:microsoft.com/office/officeart/2005/8/layout/cycle2"/>
    <dgm:cxn modelId="{D9A1A398-5A9B-456C-B0B1-D92846360267}" type="presOf" srcId="{B6D26BB3-1DCC-445C-A3D0-5E65BBB7BC0D}" destId="{BFEFB972-C25E-4D83-BA7A-4631ABDC426A}" srcOrd="0" destOrd="0" presId="urn:microsoft.com/office/officeart/2005/8/layout/cycle2"/>
    <dgm:cxn modelId="{F4FF71A6-E526-4739-82F4-2EFAAB848AEF}" type="presOf" srcId="{C1B81FC3-6C90-459B-9615-BA42E88FF579}" destId="{C2E4C92D-4FD8-41F1-90FD-1807DCD2FAC3}" srcOrd="0" destOrd="0" presId="urn:microsoft.com/office/officeart/2005/8/layout/cycle2"/>
    <dgm:cxn modelId="{54520CAF-D47F-416C-95DC-A66B768A9380}" type="presOf" srcId="{90B3E853-9577-4A0B-A458-B83FF8A749A3}" destId="{2E9F577C-BAAE-486E-8527-32FB959A0131}" srcOrd="0" destOrd="0" presId="urn:microsoft.com/office/officeart/2005/8/layout/cycle2"/>
    <dgm:cxn modelId="{572E2AB0-3126-4545-988B-B08202749897}" type="presOf" srcId="{B4E0F860-33A3-4D85-A9D8-1055F141D190}" destId="{DF354DA6-B90C-43C7-915A-CB1CCF3818BE}"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B9E686BC-5E0C-459E-8099-C0819700BF19}" type="presOf" srcId="{8052ADCE-EDF9-4CF5-818D-CB928778CE40}" destId="{BBE125B0-AAC5-4401-AEE4-F807775BA5E1}" srcOrd="1" destOrd="0" presId="urn:microsoft.com/office/officeart/2005/8/layout/cycle2"/>
    <dgm:cxn modelId="{3C0A8DC3-C90A-4F1B-A15D-EB4C1A0B01CF}" type="presOf" srcId="{B4E0F860-33A3-4D85-A9D8-1055F141D190}" destId="{8AA5ED5F-69AC-4D52-8FCE-602D814ED24F}" srcOrd="1" destOrd="0" presId="urn:microsoft.com/office/officeart/2005/8/layout/cycle2"/>
    <dgm:cxn modelId="{02ABECCF-4485-44BF-8FE0-E8A640E551B9}" type="presOf" srcId="{DAE5D95D-B602-4905-8B18-CCA682A2726C}" destId="{C9654E20-B465-4C9C-9035-9209691AA3D1}" srcOrd="0"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FA43A1DA-7B58-4E04-A1DA-451294DCFB51}" type="presOf" srcId="{22E34496-D5B3-42ED-8A78-1F2985B00272}" destId="{1E970214-4C9F-467B-B4E5-985E439288DF}" srcOrd="0"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E7CE06E1-FA69-4AA7-860B-99821B386AD2}" srcId="{C0AE6C40-7BCF-45B8-9227-05A01CAE1812}" destId="{C1B81FC3-6C90-459B-9615-BA42E88FF579}" srcOrd="1" destOrd="0" parTransId="{21BCFDE6-DC66-4100-A69D-F4A3354ACA7E}" sibTransId="{B4E0F860-33A3-4D85-A9D8-1055F141D190}"/>
    <dgm:cxn modelId="{8C80CCED-DAAD-4A47-9976-FCC7B3AA662F}" type="presOf" srcId="{4416A447-2E86-4B3A-8169-EFD4250C8CC8}" destId="{6768F4C3-FA35-45A7-AA33-9BF428C83360}" srcOrd="1" destOrd="0" presId="urn:microsoft.com/office/officeart/2005/8/layout/cycle2"/>
    <dgm:cxn modelId="{0F108CE6-803D-451C-980F-84E1F770BFD0}" type="presParOf" srcId="{A71B9886-13EB-40E2-8F73-C634626052B5}" destId="{BFEFB972-C25E-4D83-BA7A-4631ABDC426A}" srcOrd="0" destOrd="0" presId="urn:microsoft.com/office/officeart/2005/8/layout/cycle2"/>
    <dgm:cxn modelId="{D512B800-BEE9-4562-B60F-A5BD06FF43A1}" type="presParOf" srcId="{A71B9886-13EB-40E2-8F73-C634626052B5}" destId="{1A9748A0-2290-4D1B-BEE2-4DC07416B837}" srcOrd="1" destOrd="0" presId="urn:microsoft.com/office/officeart/2005/8/layout/cycle2"/>
    <dgm:cxn modelId="{687AA3C6-5666-4B4C-9BC9-552FC2F5EE6E}" type="presParOf" srcId="{1A9748A0-2290-4D1B-BEE2-4DC07416B837}" destId="{6768F4C3-FA35-45A7-AA33-9BF428C83360}" srcOrd="0" destOrd="0" presId="urn:microsoft.com/office/officeart/2005/8/layout/cycle2"/>
    <dgm:cxn modelId="{8D00B919-5772-4C8B-8D18-2864841A9D64}" type="presParOf" srcId="{A71B9886-13EB-40E2-8F73-C634626052B5}" destId="{C2E4C92D-4FD8-41F1-90FD-1807DCD2FAC3}" srcOrd="2" destOrd="0" presId="urn:microsoft.com/office/officeart/2005/8/layout/cycle2"/>
    <dgm:cxn modelId="{CF1A5BEF-0D20-445A-BB3D-13519140BF89}" type="presParOf" srcId="{A71B9886-13EB-40E2-8F73-C634626052B5}" destId="{DF354DA6-B90C-43C7-915A-CB1CCF3818BE}" srcOrd="3" destOrd="0" presId="urn:microsoft.com/office/officeart/2005/8/layout/cycle2"/>
    <dgm:cxn modelId="{E8F8B25C-A4B1-434B-B342-5922402DB2C4}" type="presParOf" srcId="{DF354DA6-B90C-43C7-915A-CB1CCF3818BE}" destId="{8AA5ED5F-69AC-4D52-8FCE-602D814ED24F}" srcOrd="0" destOrd="0" presId="urn:microsoft.com/office/officeart/2005/8/layout/cycle2"/>
    <dgm:cxn modelId="{13D36C0E-96C0-449D-B149-71F457A71EB4}" type="presParOf" srcId="{A71B9886-13EB-40E2-8F73-C634626052B5}" destId="{C9654E20-B465-4C9C-9035-9209691AA3D1}" srcOrd="4" destOrd="0" presId="urn:microsoft.com/office/officeart/2005/8/layout/cycle2"/>
    <dgm:cxn modelId="{F955C8B3-687B-4610-95BB-8B4ACE8CD18B}" type="presParOf" srcId="{A71B9886-13EB-40E2-8F73-C634626052B5}" destId="{E2EEEFEB-9D06-4561-92FB-BD72ABD2310D}" srcOrd="5" destOrd="0" presId="urn:microsoft.com/office/officeart/2005/8/layout/cycle2"/>
    <dgm:cxn modelId="{2C2CA106-E886-4A17-B657-E21DD2777808}" type="presParOf" srcId="{E2EEEFEB-9D06-4561-92FB-BD72ABD2310D}" destId="{6890CB21-059B-4BE6-91D4-A667352E98C4}" srcOrd="0" destOrd="0" presId="urn:microsoft.com/office/officeart/2005/8/layout/cycle2"/>
    <dgm:cxn modelId="{FB54668E-BD00-4569-BA96-7BD4BA8DF67E}" type="presParOf" srcId="{A71B9886-13EB-40E2-8F73-C634626052B5}" destId="{2E9F577C-BAAE-486E-8527-32FB959A0131}" srcOrd="6" destOrd="0" presId="urn:microsoft.com/office/officeart/2005/8/layout/cycle2"/>
    <dgm:cxn modelId="{7C323026-5E79-42FD-B114-2FA9669C9042}" type="presParOf" srcId="{A71B9886-13EB-40E2-8F73-C634626052B5}" destId="{64CCD64C-7FF6-4444-A7C4-B0745FAB8111}" srcOrd="7" destOrd="0" presId="urn:microsoft.com/office/officeart/2005/8/layout/cycle2"/>
    <dgm:cxn modelId="{AF1FDCC2-7142-40BA-B5C0-19874C2B27EC}" type="presParOf" srcId="{64CCD64C-7FF6-4444-A7C4-B0745FAB8111}" destId="{BBE125B0-AAC5-4401-AEE4-F807775BA5E1}" srcOrd="0" destOrd="0" presId="urn:microsoft.com/office/officeart/2005/8/layout/cycle2"/>
    <dgm:cxn modelId="{EB71581F-9A0D-4DF5-A020-350B225BD33F}" type="presParOf" srcId="{A71B9886-13EB-40E2-8F73-C634626052B5}" destId="{1E970214-4C9F-467B-B4E5-985E439288DF}" srcOrd="8" destOrd="0" presId="urn:microsoft.com/office/officeart/2005/8/layout/cycle2"/>
    <dgm:cxn modelId="{40471F81-CA48-41B4-8805-B7ACFCAA6C39}" type="presParOf" srcId="{A71B9886-13EB-40E2-8F73-C634626052B5}" destId="{7FB8D3E9-11CF-4D25-9568-0C45A1980113}" srcOrd="9" destOrd="0" presId="urn:microsoft.com/office/officeart/2005/8/layout/cycle2"/>
    <dgm:cxn modelId="{183B3AA7-08F9-438F-A2E9-AFA79537C8BB}"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DE3C3BA9-CFDF-4C27-A37F-2479A6EE143F}"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NZ"/>
        </a:p>
      </dgm:t>
    </dgm:pt>
    <dgm:pt modelId="{011550DE-1DE3-46F3-AA84-EE3EC095E5AF}">
      <dgm:prSet phldrT="[Text]"/>
      <dgm:spPr/>
      <dgm:t>
        <a:bodyPr/>
        <a:lstStyle/>
        <a:p>
          <a:endParaRPr lang="en-NZ" dirty="0"/>
        </a:p>
      </dgm:t>
    </dgm:pt>
    <dgm:pt modelId="{2B82E7BB-F59D-4776-8068-61D25CCF63E0}" type="parTrans" cxnId="{2379ED21-9784-41E2-BC68-631CBEDBD5F5}">
      <dgm:prSet/>
      <dgm:spPr/>
      <dgm:t>
        <a:bodyPr/>
        <a:lstStyle/>
        <a:p>
          <a:endParaRPr lang="en-NZ"/>
        </a:p>
      </dgm:t>
    </dgm:pt>
    <dgm:pt modelId="{F9528A2A-6859-4E3E-AF95-D178DEC1BF5D}" type="sibTrans" cxnId="{2379ED21-9784-41E2-BC68-631CBEDBD5F5}">
      <dgm:prSet/>
      <dgm:spPr/>
      <dgm:t>
        <a:bodyPr/>
        <a:lstStyle/>
        <a:p>
          <a:endParaRPr lang="en-NZ"/>
        </a:p>
      </dgm:t>
    </dgm:pt>
    <dgm:pt modelId="{F19ABD91-E63A-4312-A82C-EBEC6F03EA69}">
      <dgm:prSet phldrT="[Text]"/>
      <dgm:spPr/>
      <dgm:t>
        <a:bodyPr/>
        <a:lstStyle/>
        <a:p>
          <a:r>
            <a:rPr lang="en-NZ" dirty="0"/>
            <a:t>Colonisation</a:t>
          </a:r>
        </a:p>
      </dgm:t>
    </dgm:pt>
    <dgm:pt modelId="{EA69E3AE-37DF-4F9A-8DA2-C3980AAB351F}" type="parTrans" cxnId="{5271C93F-1CB1-4798-8085-A1DC6AF47718}">
      <dgm:prSet/>
      <dgm:spPr/>
      <dgm:t>
        <a:bodyPr/>
        <a:lstStyle/>
        <a:p>
          <a:endParaRPr lang="en-NZ"/>
        </a:p>
      </dgm:t>
    </dgm:pt>
    <dgm:pt modelId="{E6F3FE24-4C32-4B22-807A-05C2949FC68C}" type="sibTrans" cxnId="{5271C93F-1CB1-4798-8085-A1DC6AF47718}">
      <dgm:prSet/>
      <dgm:spPr/>
      <dgm:t>
        <a:bodyPr/>
        <a:lstStyle/>
        <a:p>
          <a:endParaRPr lang="en-NZ"/>
        </a:p>
      </dgm:t>
    </dgm:pt>
    <dgm:pt modelId="{BBCC9AEF-E2D7-47DF-B3C8-1EE23798F70B}">
      <dgm:prSet phldrT="[Text]"/>
      <dgm:spPr/>
      <dgm:t>
        <a:bodyPr/>
        <a:lstStyle/>
        <a:p>
          <a:r>
            <a:rPr lang="en-NZ" dirty="0"/>
            <a:t>Industry</a:t>
          </a:r>
        </a:p>
      </dgm:t>
    </dgm:pt>
    <dgm:pt modelId="{534527C4-9AAB-4584-B1D0-B2B794A6C72A}" type="parTrans" cxnId="{C0B8CA8F-AAAE-4B88-AB76-4B7271DCC40D}">
      <dgm:prSet/>
      <dgm:spPr/>
      <dgm:t>
        <a:bodyPr/>
        <a:lstStyle/>
        <a:p>
          <a:endParaRPr lang="en-NZ"/>
        </a:p>
      </dgm:t>
    </dgm:pt>
    <dgm:pt modelId="{6E6CE8D8-5E63-4021-A600-6E683D563B17}" type="sibTrans" cxnId="{C0B8CA8F-AAAE-4B88-AB76-4B7271DCC40D}">
      <dgm:prSet/>
      <dgm:spPr/>
      <dgm:t>
        <a:bodyPr/>
        <a:lstStyle/>
        <a:p>
          <a:endParaRPr lang="en-NZ"/>
        </a:p>
      </dgm:t>
    </dgm:pt>
    <dgm:pt modelId="{CD267CB8-935E-49CB-B229-E5E491462534}">
      <dgm:prSet phldrT="[Text]"/>
      <dgm:spPr/>
      <dgm:t>
        <a:bodyPr/>
        <a:lstStyle/>
        <a:p>
          <a:r>
            <a:rPr lang="en-NZ" dirty="0"/>
            <a:t>Corporate</a:t>
          </a:r>
        </a:p>
      </dgm:t>
    </dgm:pt>
    <dgm:pt modelId="{B7D0D9C0-5986-4951-921C-71D6CE4FF962}" type="parTrans" cxnId="{B46455E4-D664-4BC1-88C7-66E9917828E7}">
      <dgm:prSet/>
      <dgm:spPr/>
      <dgm:t>
        <a:bodyPr/>
        <a:lstStyle/>
        <a:p>
          <a:endParaRPr lang="en-NZ"/>
        </a:p>
      </dgm:t>
    </dgm:pt>
    <dgm:pt modelId="{B1C14A93-C8A4-47B8-85FD-04E68EF91106}" type="sibTrans" cxnId="{B46455E4-D664-4BC1-88C7-66E9917828E7}">
      <dgm:prSet/>
      <dgm:spPr/>
      <dgm:t>
        <a:bodyPr/>
        <a:lstStyle/>
        <a:p>
          <a:endParaRPr lang="en-NZ"/>
        </a:p>
      </dgm:t>
    </dgm:pt>
    <dgm:pt modelId="{255292A7-892B-472B-B417-A14708E1C310}">
      <dgm:prSet phldrT="[Text]"/>
      <dgm:spPr/>
      <dgm:t>
        <a:bodyPr/>
        <a:lstStyle/>
        <a:p>
          <a:r>
            <a:rPr lang="en-NZ" dirty="0"/>
            <a:t>Digital </a:t>
          </a:r>
        </a:p>
      </dgm:t>
    </dgm:pt>
    <dgm:pt modelId="{1D818F36-4C25-4C2D-9358-39D53F93F3E4}" type="parTrans" cxnId="{FF727A9C-6347-4C17-A1D3-88173A325DB8}">
      <dgm:prSet/>
      <dgm:spPr/>
      <dgm:t>
        <a:bodyPr/>
        <a:lstStyle/>
        <a:p>
          <a:endParaRPr lang="en-NZ"/>
        </a:p>
      </dgm:t>
    </dgm:pt>
    <dgm:pt modelId="{43D3EA92-1307-41B0-91F2-D6413C0983F6}" type="sibTrans" cxnId="{FF727A9C-6347-4C17-A1D3-88173A325DB8}">
      <dgm:prSet/>
      <dgm:spPr/>
      <dgm:t>
        <a:bodyPr/>
        <a:lstStyle/>
        <a:p>
          <a:endParaRPr lang="en-NZ"/>
        </a:p>
      </dgm:t>
    </dgm:pt>
    <dgm:pt modelId="{A0CCF662-29B9-4AE8-8BC1-4F764D8B13F1}" type="pres">
      <dgm:prSet presAssocID="{DE3C3BA9-CFDF-4C27-A37F-2479A6EE143F}" presName="Name0" presStyleCnt="0">
        <dgm:presLayoutVars>
          <dgm:chMax val="7"/>
          <dgm:chPref val="5"/>
        </dgm:presLayoutVars>
      </dgm:prSet>
      <dgm:spPr/>
    </dgm:pt>
    <dgm:pt modelId="{7DBD46E3-18FA-40F2-A30F-471E96B240B9}" type="pres">
      <dgm:prSet presAssocID="{DE3C3BA9-CFDF-4C27-A37F-2479A6EE143F}" presName="arrowNode" presStyleLbl="node1" presStyleIdx="0" presStyleCnt="1"/>
      <dgm:spPr>
        <a:scene3d>
          <a:camera prst="orthographicFront"/>
          <a:lightRig rig="threePt" dir="t"/>
        </a:scene3d>
        <a:sp3d>
          <a:bevelB/>
        </a:sp3d>
      </dgm:spPr>
    </dgm:pt>
    <dgm:pt modelId="{FCC47A89-7F8F-4CBD-9C77-3CEC0B85E991}" type="pres">
      <dgm:prSet presAssocID="{011550DE-1DE3-46F3-AA84-EE3EC095E5AF}" presName="txNode1" presStyleLbl="revTx" presStyleIdx="0" presStyleCnt="5">
        <dgm:presLayoutVars>
          <dgm:bulletEnabled val="1"/>
        </dgm:presLayoutVars>
      </dgm:prSet>
      <dgm:spPr/>
    </dgm:pt>
    <dgm:pt modelId="{AF2B9BD1-6B0C-4713-A264-38AB36CBF023}" type="pres">
      <dgm:prSet presAssocID="{F19ABD91-E63A-4312-A82C-EBEC6F03EA69}" presName="txNode2" presStyleLbl="revTx" presStyleIdx="1" presStyleCnt="5" custLinFactNeighborX="-5809" custLinFactNeighborY="-53711">
        <dgm:presLayoutVars>
          <dgm:bulletEnabled val="1"/>
        </dgm:presLayoutVars>
      </dgm:prSet>
      <dgm:spPr/>
    </dgm:pt>
    <dgm:pt modelId="{324B284B-3E1A-4EB4-B624-46C5FBDA3F75}" type="pres">
      <dgm:prSet presAssocID="{E6F3FE24-4C32-4B22-807A-05C2949FC68C}" presName="dotNode2" presStyleCnt="0"/>
      <dgm:spPr/>
    </dgm:pt>
    <dgm:pt modelId="{63E5CA1E-3444-4C3A-B27A-244E3148D199}" type="pres">
      <dgm:prSet presAssocID="{E6F3FE24-4C32-4B22-807A-05C2949FC68C}" presName="dotRepeatNode" presStyleLbl="fgShp" presStyleIdx="0" presStyleCnt="3"/>
      <dgm:spPr/>
    </dgm:pt>
    <dgm:pt modelId="{4C7F5ECC-2FD9-4638-9C05-2B77A83FCDE7}" type="pres">
      <dgm:prSet presAssocID="{BBCC9AEF-E2D7-47DF-B3C8-1EE23798F70B}" presName="txNode3" presStyleLbl="revTx" presStyleIdx="2" presStyleCnt="5" custLinFactNeighborX="3900" custLinFactNeighborY="40493">
        <dgm:presLayoutVars>
          <dgm:bulletEnabled val="1"/>
        </dgm:presLayoutVars>
      </dgm:prSet>
      <dgm:spPr/>
    </dgm:pt>
    <dgm:pt modelId="{AC9D2893-2E4A-4146-9E62-5A552BFE2316}" type="pres">
      <dgm:prSet presAssocID="{6E6CE8D8-5E63-4021-A600-6E683D563B17}" presName="dotNode3" presStyleCnt="0"/>
      <dgm:spPr/>
    </dgm:pt>
    <dgm:pt modelId="{ABE97A33-E936-42BC-957C-266B373AA37F}" type="pres">
      <dgm:prSet presAssocID="{6E6CE8D8-5E63-4021-A600-6E683D563B17}" presName="dotRepeatNode" presStyleLbl="fgShp" presStyleIdx="1" presStyleCnt="3"/>
      <dgm:spPr/>
    </dgm:pt>
    <dgm:pt modelId="{F5747609-5B4B-49D1-BAF6-04FBDEB0B62A}" type="pres">
      <dgm:prSet presAssocID="{CD267CB8-935E-49CB-B229-E5E491462534}" presName="txNode4" presStyleLbl="revTx" presStyleIdx="3" presStyleCnt="5">
        <dgm:presLayoutVars>
          <dgm:bulletEnabled val="1"/>
        </dgm:presLayoutVars>
      </dgm:prSet>
      <dgm:spPr/>
    </dgm:pt>
    <dgm:pt modelId="{8F876B6D-004B-4B84-BBA2-6B83332C96CF}" type="pres">
      <dgm:prSet presAssocID="{B1C14A93-C8A4-47B8-85FD-04E68EF91106}" presName="dotNode4" presStyleCnt="0"/>
      <dgm:spPr/>
    </dgm:pt>
    <dgm:pt modelId="{B10C9E34-1F72-40A8-B3BE-434F6CB94D06}" type="pres">
      <dgm:prSet presAssocID="{B1C14A93-C8A4-47B8-85FD-04E68EF91106}" presName="dotRepeatNode" presStyleLbl="fgShp" presStyleIdx="2" presStyleCnt="3"/>
      <dgm:spPr/>
    </dgm:pt>
    <dgm:pt modelId="{14DBF658-A8D5-4010-A76B-B932DA35F313}" type="pres">
      <dgm:prSet presAssocID="{255292A7-892B-472B-B417-A14708E1C310}" presName="txNode5" presStyleLbl="revTx" presStyleIdx="4" presStyleCnt="5">
        <dgm:presLayoutVars>
          <dgm:bulletEnabled val="1"/>
        </dgm:presLayoutVars>
      </dgm:prSet>
      <dgm:spPr/>
    </dgm:pt>
  </dgm:ptLst>
  <dgm:cxnLst>
    <dgm:cxn modelId="{2379ED21-9784-41E2-BC68-631CBEDBD5F5}" srcId="{DE3C3BA9-CFDF-4C27-A37F-2479A6EE143F}" destId="{011550DE-1DE3-46F3-AA84-EE3EC095E5AF}" srcOrd="0" destOrd="0" parTransId="{2B82E7BB-F59D-4776-8068-61D25CCF63E0}" sibTransId="{F9528A2A-6859-4E3E-AF95-D178DEC1BF5D}"/>
    <dgm:cxn modelId="{9A8D9131-AAA6-4CED-B410-70922631A651}" type="presOf" srcId="{255292A7-892B-472B-B417-A14708E1C310}" destId="{14DBF658-A8D5-4010-A76B-B932DA35F313}" srcOrd="0" destOrd="0" presId="urn:microsoft.com/office/officeart/2009/3/layout/DescendingProcess"/>
    <dgm:cxn modelId="{5271C93F-1CB1-4798-8085-A1DC6AF47718}" srcId="{DE3C3BA9-CFDF-4C27-A37F-2479A6EE143F}" destId="{F19ABD91-E63A-4312-A82C-EBEC6F03EA69}" srcOrd="1" destOrd="0" parTransId="{EA69E3AE-37DF-4F9A-8DA2-C3980AAB351F}" sibTransId="{E6F3FE24-4C32-4B22-807A-05C2949FC68C}"/>
    <dgm:cxn modelId="{C841638F-CD91-4B44-98D8-0E4CC07755B5}" type="presOf" srcId="{E6F3FE24-4C32-4B22-807A-05C2949FC68C}" destId="{63E5CA1E-3444-4C3A-B27A-244E3148D199}" srcOrd="0" destOrd="0" presId="urn:microsoft.com/office/officeart/2009/3/layout/DescendingProcess"/>
    <dgm:cxn modelId="{C0B8CA8F-AAAE-4B88-AB76-4B7271DCC40D}" srcId="{DE3C3BA9-CFDF-4C27-A37F-2479A6EE143F}" destId="{BBCC9AEF-E2D7-47DF-B3C8-1EE23798F70B}" srcOrd="2" destOrd="0" parTransId="{534527C4-9AAB-4584-B1D0-B2B794A6C72A}" sibTransId="{6E6CE8D8-5E63-4021-A600-6E683D563B17}"/>
    <dgm:cxn modelId="{B4096299-0CF4-4607-85F3-4145A6005C9B}" type="presOf" srcId="{011550DE-1DE3-46F3-AA84-EE3EC095E5AF}" destId="{FCC47A89-7F8F-4CBD-9C77-3CEC0B85E991}" srcOrd="0" destOrd="0" presId="urn:microsoft.com/office/officeart/2009/3/layout/DescendingProcess"/>
    <dgm:cxn modelId="{FF727A9C-6347-4C17-A1D3-88173A325DB8}" srcId="{DE3C3BA9-CFDF-4C27-A37F-2479A6EE143F}" destId="{255292A7-892B-472B-B417-A14708E1C310}" srcOrd="4" destOrd="0" parTransId="{1D818F36-4C25-4C2D-9358-39D53F93F3E4}" sibTransId="{43D3EA92-1307-41B0-91F2-D6413C0983F6}"/>
    <dgm:cxn modelId="{0D5847A1-E329-4620-8E06-82B420EFE27E}" type="presOf" srcId="{BBCC9AEF-E2D7-47DF-B3C8-1EE23798F70B}" destId="{4C7F5ECC-2FD9-4638-9C05-2B77A83FCDE7}" srcOrd="0" destOrd="0" presId="urn:microsoft.com/office/officeart/2009/3/layout/DescendingProcess"/>
    <dgm:cxn modelId="{E1F732A5-AF1A-433D-9F8A-CFA52EF88AB9}" type="presOf" srcId="{CD267CB8-935E-49CB-B229-E5E491462534}" destId="{F5747609-5B4B-49D1-BAF6-04FBDEB0B62A}" srcOrd="0" destOrd="0" presId="urn:microsoft.com/office/officeart/2009/3/layout/DescendingProcess"/>
    <dgm:cxn modelId="{9C11CDA9-86A8-4481-BDC2-C962DEA6E9BF}" type="presOf" srcId="{B1C14A93-C8A4-47B8-85FD-04E68EF91106}" destId="{B10C9E34-1F72-40A8-B3BE-434F6CB94D06}" srcOrd="0" destOrd="0" presId="urn:microsoft.com/office/officeart/2009/3/layout/DescendingProcess"/>
    <dgm:cxn modelId="{11F362BD-0A56-4188-A051-4E10150B616B}" type="presOf" srcId="{F19ABD91-E63A-4312-A82C-EBEC6F03EA69}" destId="{AF2B9BD1-6B0C-4713-A264-38AB36CBF023}" srcOrd="0" destOrd="0" presId="urn:microsoft.com/office/officeart/2009/3/layout/DescendingProcess"/>
    <dgm:cxn modelId="{B4E110BF-AED9-451F-BE8D-2732F03BD844}" type="presOf" srcId="{DE3C3BA9-CFDF-4C27-A37F-2479A6EE143F}" destId="{A0CCF662-29B9-4AE8-8BC1-4F764D8B13F1}" srcOrd="0" destOrd="0" presId="urn:microsoft.com/office/officeart/2009/3/layout/DescendingProcess"/>
    <dgm:cxn modelId="{B46455E4-D664-4BC1-88C7-66E9917828E7}" srcId="{DE3C3BA9-CFDF-4C27-A37F-2479A6EE143F}" destId="{CD267CB8-935E-49CB-B229-E5E491462534}" srcOrd="3" destOrd="0" parTransId="{B7D0D9C0-5986-4951-921C-71D6CE4FF962}" sibTransId="{B1C14A93-C8A4-47B8-85FD-04E68EF91106}"/>
    <dgm:cxn modelId="{8B2852EF-AAA3-4E8A-8E5A-54A2521CAAE0}" type="presOf" srcId="{6E6CE8D8-5E63-4021-A600-6E683D563B17}" destId="{ABE97A33-E936-42BC-957C-266B373AA37F}" srcOrd="0" destOrd="0" presId="urn:microsoft.com/office/officeart/2009/3/layout/DescendingProcess"/>
    <dgm:cxn modelId="{BEC81A99-5BDE-48CC-8780-D79A45A78BE4}" type="presParOf" srcId="{A0CCF662-29B9-4AE8-8BC1-4F764D8B13F1}" destId="{7DBD46E3-18FA-40F2-A30F-471E96B240B9}" srcOrd="0" destOrd="0" presId="urn:microsoft.com/office/officeart/2009/3/layout/DescendingProcess"/>
    <dgm:cxn modelId="{693BB767-F092-48E2-A489-E07FA47455D3}" type="presParOf" srcId="{A0CCF662-29B9-4AE8-8BC1-4F764D8B13F1}" destId="{FCC47A89-7F8F-4CBD-9C77-3CEC0B85E991}" srcOrd="1" destOrd="0" presId="urn:microsoft.com/office/officeart/2009/3/layout/DescendingProcess"/>
    <dgm:cxn modelId="{524125E6-5001-4B6B-8689-D22275FDDDFE}" type="presParOf" srcId="{A0CCF662-29B9-4AE8-8BC1-4F764D8B13F1}" destId="{AF2B9BD1-6B0C-4713-A264-38AB36CBF023}" srcOrd="2" destOrd="0" presId="urn:microsoft.com/office/officeart/2009/3/layout/DescendingProcess"/>
    <dgm:cxn modelId="{6667715C-DDFC-4341-B7EA-8DDAEE1CE0DD}" type="presParOf" srcId="{A0CCF662-29B9-4AE8-8BC1-4F764D8B13F1}" destId="{324B284B-3E1A-4EB4-B624-46C5FBDA3F75}" srcOrd="3" destOrd="0" presId="urn:microsoft.com/office/officeart/2009/3/layout/DescendingProcess"/>
    <dgm:cxn modelId="{D7312255-1C37-4FA4-8014-48BA67B70514}" type="presParOf" srcId="{324B284B-3E1A-4EB4-B624-46C5FBDA3F75}" destId="{63E5CA1E-3444-4C3A-B27A-244E3148D199}" srcOrd="0" destOrd="0" presId="urn:microsoft.com/office/officeart/2009/3/layout/DescendingProcess"/>
    <dgm:cxn modelId="{1AD3F2D7-273F-4A68-897F-BC3482684B34}" type="presParOf" srcId="{A0CCF662-29B9-4AE8-8BC1-4F764D8B13F1}" destId="{4C7F5ECC-2FD9-4638-9C05-2B77A83FCDE7}" srcOrd="4" destOrd="0" presId="urn:microsoft.com/office/officeart/2009/3/layout/DescendingProcess"/>
    <dgm:cxn modelId="{6BC24E71-D4E6-49B7-8859-A0B2B05094A0}" type="presParOf" srcId="{A0CCF662-29B9-4AE8-8BC1-4F764D8B13F1}" destId="{AC9D2893-2E4A-4146-9E62-5A552BFE2316}" srcOrd="5" destOrd="0" presId="urn:microsoft.com/office/officeart/2009/3/layout/DescendingProcess"/>
    <dgm:cxn modelId="{3681AF1D-9275-4325-92FB-A26A6E0365D3}" type="presParOf" srcId="{AC9D2893-2E4A-4146-9E62-5A552BFE2316}" destId="{ABE97A33-E936-42BC-957C-266B373AA37F}" srcOrd="0" destOrd="0" presId="urn:microsoft.com/office/officeart/2009/3/layout/DescendingProcess"/>
    <dgm:cxn modelId="{56736ABA-CF65-43B7-ABBC-5CC2DB022829}" type="presParOf" srcId="{A0CCF662-29B9-4AE8-8BC1-4F764D8B13F1}" destId="{F5747609-5B4B-49D1-BAF6-04FBDEB0B62A}" srcOrd="6" destOrd="0" presId="urn:microsoft.com/office/officeart/2009/3/layout/DescendingProcess"/>
    <dgm:cxn modelId="{2F3651A1-4F09-448E-AF96-3EBC0B361C2A}" type="presParOf" srcId="{A0CCF662-29B9-4AE8-8BC1-4F764D8B13F1}" destId="{8F876B6D-004B-4B84-BBA2-6B83332C96CF}" srcOrd="7" destOrd="0" presId="urn:microsoft.com/office/officeart/2009/3/layout/DescendingProcess"/>
    <dgm:cxn modelId="{8316E406-F464-43F9-8F7F-AC4395DB5380}" type="presParOf" srcId="{8F876B6D-004B-4B84-BBA2-6B83332C96CF}" destId="{B10C9E34-1F72-40A8-B3BE-434F6CB94D06}" srcOrd="0" destOrd="0" presId="urn:microsoft.com/office/officeart/2009/3/layout/DescendingProcess"/>
    <dgm:cxn modelId="{13675295-DFD2-436A-9FA0-88C13349421D}" type="presParOf" srcId="{A0CCF662-29B9-4AE8-8BC1-4F764D8B13F1}" destId="{14DBF658-A8D5-4010-A76B-B932DA35F313}"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FA2315-DE68-440D-9835-112E309F0764}" type="doc">
      <dgm:prSet loTypeId="urn:microsoft.com/office/officeart/2005/8/layout/arrow2" loCatId="process" qsTypeId="urn:microsoft.com/office/officeart/2005/8/quickstyle/simple1" qsCatId="simple" csTypeId="urn:microsoft.com/office/officeart/2005/8/colors/accent1_2" csCatId="accent1" phldr="1"/>
      <dgm:spPr/>
    </dgm:pt>
    <dgm:pt modelId="{6A33066B-BDC9-4828-A3C2-074A95E4E015}">
      <dgm:prSet phldrT="[Text]"/>
      <dgm:spPr/>
      <dgm:t>
        <a:bodyPr/>
        <a:lstStyle/>
        <a:p>
          <a:r>
            <a:rPr lang="en-NZ" b="1" dirty="0">
              <a:solidFill>
                <a:schemeClr val="tx2"/>
              </a:solidFill>
            </a:rPr>
            <a:t>Create</a:t>
          </a:r>
        </a:p>
      </dgm:t>
    </dgm:pt>
    <dgm:pt modelId="{4427B3A4-DB42-404A-9EC9-68B8912BE4F8}" type="parTrans" cxnId="{2F4BDA99-8791-4223-AB54-FB49F57EA66B}">
      <dgm:prSet/>
      <dgm:spPr/>
      <dgm:t>
        <a:bodyPr/>
        <a:lstStyle/>
        <a:p>
          <a:endParaRPr lang="en-NZ"/>
        </a:p>
      </dgm:t>
    </dgm:pt>
    <dgm:pt modelId="{3A38E737-532D-4763-8949-CC75258EAD18}" type="sibTrans" cxnId="{2F4BDA99-8791-4223-AB54-FB49F57EA66B}">
      <dgm:prSet/>
      <dgm:spPr/>
      <dgm:t>
        <a:bodyPr/>
        <a:lstStyle/>
        <a:p>
          <a:endParaRPr lang="en-NZ"/>
        </a:p>
      </dgm:t>
    </dgm:pt>
    <dgm:pt modelId="{031EDCFE-8E7A-492B-945A-B950149A0380}">
      <dgm:prSet phldrT="[Text]"/>
      <dgm:spPr/>
      <dgm:t>
        <a:bodyPr/>
        <a:lstStyle/>
        <a:p>
          <a:r>
            <a:rPr lang="en-NZ" b="1" dirty="0">
              <a:solidFill>
                <a:schemeClr val="tx2"/>
              </a:solidFill>
            </a:rPr>
            <a:t>Engage</a:t>
          </a:r>
        </a:p>
      </dgm:t>
    </dgm:pt>
    <dgm:pt modelId="{CC235945-E11F-42A9-A55C-B25B6D196052}" type="parTrans" cxnId="{4A7B0518-4356-45F8-9E10-56C1F6D95435}">
      <dgm:prSet/>
      <dgm:spPr/>
      <dgm:t>
        <a:bodyPr/>
        <a:lstStyle/>
        <a:p>
          <a:endParaRPr lang="en-NZ"/>
        </a:p>
      </dgm:t>
    </dgm:pt>
    <dgm:pt modelId="{6B8B8B5E-801F-4F7E-A026-2248BE4EFE87}" type="sibTrans" cxnId="{4A7B0518-4356-45F8-9E10-56C1F6D95435}">
      <dgm:prSet/>
      <dgm:spPr/>
      <dgm:t>
        <a:bodyPr/>
        <a:lstStyle/>
        <a:p>
          <a:endParaRPr lang="en-NZ"/>
        </a:p>
      </dgm:t>
    </dgm:pt>
    <dgm:pt modelId="{76FB696A-4533-4555-8BA5-63CD89F21D9B}">
      <dgm:prSet phldrT="[Text]"/>
      <dgm:spPr/>
      <dgm:t>
        <a:bodyPr/>
        <a:lstStyle/>
        <a:p>
          <a:r>
            <a:rPr lang="en-NZ" b="1" dirty="0">
              <a:solidFill>
                <a:schemeClr val="tx2"/>
              </a:solidFill>
            </a:rPr>
            <a:t>Thrive</a:t>
          </a:r>
        </a:p>
      </dgm:t>
    </dgm:pt>
    <dgm:pt modelId="{39116F34-0EA7-4787-A18D-E02467ABF410}" type="parTrans" cxnId="{EA427584-3CC0-489E-8730-CE7E4DBF4E02}">
      <dgm:prSet/>
      <dgm:spPr/>
      <dgm:t>
        <a:bodyPr/>
        <a:lstStyle/>
        <a:p>
          <a:endParaRPr lang="en-NZ"/>
        </a:p>
      </dgm:t>
    </dgm:pt>
    <dgm:pt modelId="{7AE440E6-EF92-4C28-9C1A-80BF6419EF7A}" type="sibTrans" cxnId="{EA427584-3CC0-489E-8730-CE7E4DBF4E02}">
      <dgm:prSet/>
      <dgm:spPr/>
      <dgm:t>
        <a:bodyPr/>
        <a:lstStyle/>
        <a:p>
          <a:endParaRPr lang="en-NZ"/>
        </a:p>
      </dgm:t>
    </dgm:pt>
    <dgm:pt modelId="{3DD183F6-4ED9-4742-AB66-F2D2AEE42983}" type="pres">
      <dgm:prSet presAssocID="{E6FA2315-DE68-440D-9835-112E309F0764}" presName="arrowDiagram" presStyleCnt="0">
        <dgm:presLayoutVars>
          <dgm:chMax val="5"/>
          <dgm:dir/>
          <dgm:resizeHandles val="exact"/>
        </dgm:presLayoutVars>
      </dgm:prSet>
      <dgm:spPr/>
    </dgm:pt>
    <dgm:pt modelId="{AD1B5FFF-CB18-4408-ADA5-ECA57E08E587}" type="pres">
      <dgm:prSet presAssocID="{E6FA2315-DE68-440D-9835-112E309F0764}" presName="arrow" presStyleLbl="bgShp" presStyleIdx="0" presStyleCnt="1"/>
      <dgm:spPr>
        <a:solidFill>
          <a:srgbClr val="00B0F0"/>
        </a:solidFill>
        <a:scene3d>
          <a:camera prst="orthographicFront"/>
          <a:lightRig rig="threePt" dir="t"/>
        </a:scene3d>
        <a:sp3d>
          <a:bevelT/>
        </a:sp3d>
      </dgm:spPr>
    </dgm:pt>
    <dgm:pt modelId="{A85BC4A3-8AF7-4C3F-8BA1-EED29B27484C}" type="pres">
      <dgm:prSet presAssocID="{E6FA2315-DE68-440D-9835-112E309F0764}" presName="arrowDiagram3" presStyleCnt="0"/>
      <dgm:spPr/>
    </dgm:pt>
    <dgm:pt modelId="{B90B8156-279A-4A81-81BC-979AF807654C}" type="pres">
      <dgm:prSet presAssocID="{6A33066B-BDC9-4828-A3C2-074A95E4E015}" presName="bullet3a" presStyleLbl="node1" presStyleIdx="0" presStyleCnt="3"/>
      <dgm:spPr/>
    </dgm:pt>
    <dgm:pt modelId="{E540D1AD-0DFC-4712-A90B-EFFA7541A7E8}" type="pres">
      <dgm:prSet presAssocID="{6A33066B-BDC9-4828-A3C2-074A95E4E015}" presName="textBox3a" presStyleLbl="revTx" presStyleIdx="0" presStyleCnt="3">
        <dgm:presLayoutVars>
          <dgm:bulletEnabled val="1"/>
        </dgm:presLayoutVars>
      </dgm:prSet>
      <dgm:spPr/>
    </dgm:pt>
    <dgm:pt modelId="{D63CD843-9F7C-407F-A471-73E02D224100}" type="pres">
      <dgm:prSet presAssocID="{031EDCFE-8E7A-492B-945A-B950149A0380}" presName="bullet3b" presStyleLbl="node1" presStyleIdx="1" presStyleCnt="3"/>
      <dgm:spPr/>
    </dgm:pt>
    <dgm:pt modelId="{75E1A38C-6FD0-4F39-A6D3-4ED5F3332AFA}" type="pres">
      <dgm:prSet presAssocID="{031EDCFE-8E7A-492B-945A-B950149A0380}" presName="textBox3b" presStyleLbl="revTx" presStyleIdx="1" presStyleCnt="3">
        <dgm:presLayoutVars>
          <dgm:bulletEnabled val="1"/>
        </dgm:presLayoutVars>
      </dgm:prSet>
      <dgm:spPr/>
    </dgm:pt>
    <dgm:pt modelId="{C6091E68-F9AD-45BA-B172-397E283B6BCA}" type="pres">
      <dgm:prSet presAssocID="{76FB696A-4533-4555-8BA5-63CD89F21D9B}" presName="bullet3c" presStyleLbl="node1" presStyleIdx="2" presStyleCnt="3"/>
      <dgm:spPr/>
    </dgm:pt>
    <dgm:pt modelId="{091A793C-20DD-429F-A2A3-525B374612EF}" type="pres">
      <dgm:prSet presAssocID="{76FB696A-4533-4555-8BA5-63CD89F21D9B}" presName="textBox3c" presStyleLbl="revTx" presStyleIdx="2" presStyleCnt="3">
        <dgm:presLayoutVars>
          <dgm:bulletEnabled val="1"/>
        </dgm:presLayoutVars>
      </dgm:prSet>
      <dgm:spPr/>
    </dgm:pt>
  </dgm:ptLst>
  <dgm:cxnLst>
    <dgm:cxn modelId="{4A7B0518-4356-45F8-9E10-56C1F6D95435}" srcId="{E6FA2315-DE68-440D-9835-112E309F0764}" destId="{031EDCFE-8E7A-492B-945A-B950149A0380}" srcOrd="1" destOrd="0" parTransId="{CC235945-E11F-42A9-A55C-B25B6D196052}" sibTransId="{6B8B8B5E-801F-4F7E-A026-2248BE4EFE87}"/>
    <dgm:cxn modelId="{5115434A-61E9-4B8C-91C2-7EC0B8341406}" type="presOf" srcId="{76FB696A-4533-4555-8BA5-63CD89F21D9B}" destId="{091A793C-20DD-429F-A2A3-525B374612EF}" srcOrd="0" destOrd="0" presId="urn:microsoft.com/office/officeart/2005/8/layout/arrow2"/>
    <dgm:cxn modelId="{C5D3417B-CD97-4DAD-9AF8-20CC63881FEF}" type="presOf" srcId="{031EDCFE-8E7A-492B-945A-B950149A0380}" destId="{75E1A38C-6FD0-4F39-A6D3-4ED5F3332AFA}" srcOrd="0" destOrd="0" presId="urn:microsoft.com/office/officeart/2005/8/layout/arrow2"/>
    <dgm:cxn modelId="{EA427584-3CC0-489E-8730-CE7E4DBF4E02}" srcId="{E6FA2315-DE68-440D-9835-112E309F0764}" destId="{76FB696A-4533-4555-8BA5-63CD89F21D9B}" srcOrd="2" destOrd="0" parTransId="{39116F34-0EA7-4787-A18D-E02467ABF410}" sibTransId="{7AE440E6-EF92-4C28-9C1A-80BF6419EF7A}"/>
    <dgm:cxn modelId="{2F4BDA99-8791-4223-AB54-FB49F57EA66B}" srcId="{E6FA2315-DE68-440D-9835-112E309F0764}" destId="{6A33066B-BDC9-4828-A3C2-074A95E4E015}" srcOrd="0" destOrd="0" parTransId="{4427B3A4-DB42-404A-9EC9-68B8912BE4F8}" sibTransId="{3A38E737-532D-4763-8949-CC75258EAD18}"/>
    <dgm:cxn modelId="{85EE39A7-C1BA-479A-B650-2D3DB00530BA}" type="presOf" srcId="{E6FA2315-DE68-440D-9835-112E309F0764}" destId="{3DD183F6-4ED9-4742-AB66-F2D2AEE42983}" srcOrd="0" destOrd="0" presId="urn:microsoft.com/office/officeart/2005/8/layout/arrow2"/>
    <dgm:cxn modelId="{4AACEBB9-E07B-4A1D-8F65-EB63F78E8B3E}" type="presOf" srcId="{6A33066B-BDC9-4828-A3C2-074A95E4E015}" destId="{E540D1AD-0DFC-4712-A90B-EFFA7541A7E8}" srcOrd="0" destOrd="0" presId="urn:microsoft.com/office/officeart/2005/8/layout/arrow2"/>
    <dgm:cxn modelId="{FB18BCAC-1136-45CE-BD17-BA4D9787FA1C}" type="presParOf" srcId="{3DD183F6-4ED9-4742-AB66-F2D2AEE42983}" destId="{AD1B5FFF-CB18-4408-ADA5-ECA57E08E587}" srcOrd="0" destOrd="0" presId="urn:microsoft.com/office/officeart/2005/8/layout/arrow2"/>
    <dgm:cxn modelId="{15800D3B-8E33-456A-B026-B4AF42995333}" type="presParOf" srcId="{3DD183F6-4ED9-4742-AB66-F2D2AEE42983}" destId="{A85BC4A3-8AF7-4C3F-8BA1-EED29B27484C}" srcOrd="1" destOrd="0" presId="urn:microsoft.com/office/officeart/2005/8/layout/arrow2"/>
    <dgm:cxn modelId="{9262B748-6807-49E1-A2B6-B70DD13DC2FA}" type="presParOf" srcId="{A85BC4A3-8AF7-4C3F-8BA1-EED29B27484C}" destId="{B90B8156-279A-4A81-81BC-979AF807654C}" srcOrd="0" destOrd="0" presId="urn:microsoft.com/office/officeart/2005/8/layout/arrow2"/>
    <dgm:cxn modelId="{7D9A49A4-70F4-47CB-BA9D-24174F1EFD03}" type="presParOf" srcId="{A85BC4A3-8AF7-4C3F-8BA1-EED29B27484C}" destId="{E540D1AD-0DFC-4712-A90B-EFFA7541A7E8}" srcOrd="1" destOrd="0" presId="urn:microsoft.com/office/officeart/2005/8/layout/arrow2"/>
    <dgm:cxn modelId="{6979832D-A67D-4E0B-8991-0C9525D6FEC8}" type="presParOf" srcId="{A85BC4A3-8AF7-4C3F-8BA1-EED29B27484C}" destId="{D63CD843-9F7C-407F-A471-73E02D224100}" srcOrd="2" destOrd="0" presId="urn:microsoft.com/office/officeart/2005/8/layout/arrow2"/>
    <dgm:cxn modelId="{BBD28CE5-95FA-4607-95CD-1593C94B622B}" type="presParOf" srcId="{A85BC4A3-8AF7-4C3F-8BA1-EED29B27484C}" destId="{75E1A38C-6FD0-4F39-A6D3-4ED5F3332AFA}" srcOrd="3" destOrd="0" presId="urn:microsoft.com/office/officeart/2005/8/layout/arrow2"/>
    <dgm:cxn modelId="{7AFA5841-EBE0-4C3B-A13D-A85E02C7E4C2}" type="presParOf" srcId="{A85BC4A3-8AF7-4C3F-8BA1-EED29B27484C}" destId="{C6091E68-F9AD-45BA-B172-397E283B6BCA}" srcOrd="4" destOrd="0" presId="urn:microsoft.com/office/officeart/2005/8/layout/arrow2"/>
    <dgm:cxn modelId="{A637157F-7F34-4CA0-BCDC-8582EDCC927A}" type="presParOf" srcId="{A85BC4A3-8AF7-4C3F-8BA1-EED29B27484C}" destId="{091A793C-20DD-429F-A2A3-525B374612EF}" srcOrd="5"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6BAC72-4A3E-4544-BE4A-B1BF1953FB4E}" type="doc">
      <dgm:prSet loTypeId="urn:microsoft.com/office/officeart/2005/8/layout/radial6" loCatId="cycle" qsTypeId="urn:microsoft.com/office/officeart/2005/8/quickstyle/3d1" qsCatId="3D" csTypeId="urn:microsoft.com/office/officeart/2005/8/colors/colorful1#1" csCatId="colorful" phldr="1"/>
      <dgm:spPr/>
      <dgm:t>
        <a:bodyPr/>
        <a:lstStyle/>
        <a:p>
          <a:endParaRPr lang="en-NZ"/>
        </a:p>
      </dgm:t>
    </dgm:pt>
    <dgm:pt modelId="{F8E3EF2E-1F8B-4BB8-A8FD-7EC72F7FEA72}">
      <dgm:prSet phldrT="[Text]" custT="1"/>
      <dgm:spPr>
        <a:gradFill rotWithShape="0">
          <a:gsLst>
            <a:gs pos="0">
              <a:srgbClr val="FFF200"/>
            </a:gs>
            <a:gs pos="17000">
              <a:srgbClr val="FF7A00"/>
            </a:gs>
            <a:gs pos="70000">
              <a:srgbClr val="FF0300"/>
            </a:gs>
            <a:gs pos="100000">
              <a:srgbClr val="4D0808"/>
            </a:gs>
          </a:gsLst>
          <a:lin ang="16200000" scaled="0"/>
        </a:gradFill>
      </dgm:spPr>
      <dgm:t>
        <a:bodyPr/>
        <a:lstStyle/>
        <a:p>
          <a:r>
            <a:rPr lang="en-NZ" sz="2400" b="1" dirty="0"/>
            <a:t>TRIBAL UNIVERSE</a:t>
          </a:r>
        </a:p>
        <a:p>
          <a:r>
            <a:rPr lang="en-NZ" sz="1800" b="1" dirty="0">
              <a:solidFill>
                <a:schemeClr val="bg1"/>
              </a:solidFill>
            </a:rPr>
            <a:t>Technological Sovereignty</a:t>
          </a:r>
        </a:p>
      </dgm:t>
    </dgm:pt>
    <dgm:pt modelId="{83A71F56-AD15-4697-8463-14ACEE743FC5}" type="parTrans" cxnId="{42F37F89-8B9C-45AD-A12F-7473E832B498}">
      <dgm:prSet/>
      <dgm:spPr/>
      <dgm:t>
        <a:bodyPr/>
        <a:lstStyle/>
        <a:p>
          <a:endParaRPr lang="en-NZ"/>
        </a:p>
      </dgm:t>
    </dgm:pt>
    <dgm:pt modelId="{4FB9F311-ACC6-4C91-95C4-646C42BA19F1}" type="sibTrans" cxnId="{42F37F89-8B9C-45AD-A12F-7473E832B498}">
      <dgm:prSet/>
      <dgm:spPr/>
      <dgm:t>
        <a:bodyPr/>
        <a:lstStyle/>
        <a:p>
          <a:endParaRPr lang="en-NZ"/>
        </a:p>
      </dgm:t>
    </dgm:pt>
    <dgm:pt modelId="{7E2E11ED-30A1-4A06-A54F-19E6B65318F1}">
      <dgm:prSet phldrT="[Text]" custT="1"/>
      <dgm:spPr>
        <a:gradFill flip="none" rotWithShape="1">
          <a:gsLst>
            <a:gs pos="0">
              <a:srgbClr val="03D4A8"/>
            </a:gs>
            <a:gs pos="14000">
              <a:srgbClr val="21D6E0"/>
            </a:gs>
            <a:gs pos="27000">
              <a:srgbClr val="0087E6"/>
            </a:gs>
            <a:gs pos="53000">
              <a:srgbClr val="005CBF"/>
            </a:gs>
          </a:gsLst>
          <a:lin ang="16200000" scaled="1"/>
          <a:tileRect/>
        </a:gradFill>
      </dgm:spPr>
      <dgm:t>
        <a:bodyPr/>
        <a:lstStyle/>
        <a:p>
          <a:r>
            <a:rPr lang="en-NZ" sz="2200" b="1" dirty="0">
              <a:latin typeface="Copperplate Gothic Light" panose="020E0507020206020404" pitchFamily="34" charset="0"/>
            </a:rPr>
            <a:t>Wairua</a:t>
          </a:r>
        </a:p>
        <a:p>
          <a:r>
            <a:rPr lang="en-NZ" sz="2200" b="1" dirty="0">
              <a:solidFill>
                <a:schemeClr val="bg1"/>
              </a:solidFill>
            </a:rPr>
            <a:t>Values    Culture</a:t>
          </a:r>
        </a:p>
      </dgm:t>
    </dgm:pt>
    <dgm:pt modelId="{A3AC20D8-82C5-4AA8-B73F-B0267ABF2EC3}" type="parTrans" cxnId="{091539A2-12CF-4A49-B351-4DBA699D35D6}">
      <dgm:prSet/>
      <dgm:spPr/>
      <dgm:t>
        <a:bodyPr/>
        <a:lstStyle/>
        <a:p>
          <a:endParaRPr lang="en-NZ"/>
        </a:p>
      </dgm:t>
    </dgm:pt>
    <dgm:pt modelId="{1B5A2A74-6C97-4DD4-933E-EC4F775F5D10}" type="sibTrans" cxnId="{091539A2-12CF-4A49-B351-4DBA699D35D6}">
      <dgm:prSet/>
      <dgm:spPr/>
      <dgm:t>
        <a:bodyPr/>
        <a:lstStyle/>
        <a:p>
          <a:endParaRPr lang="en-NZ"/>
        </a:p>
      </dgm:t>
    </dgm:pt>
    <dgm:pt modelId="{F9EE9E90-22FC-4E93-AE60-71CC3624885E}">
      <dgm:prSet phldrT="[Text]" custT="1"/>
      <dgm:spPr>
        <a:gradFill flip="none" rotWithShape="1">
          <a:gsLst>
            <a:gs pos="0">
              <a:srgbClr val="03D4A8"/>
            </a:gs>
            <a:gs pos="25000">
              <a:srgbClr val="21D6E0"/>
            </a:gs>
            <a:gs pos="50000">
              <a:srgbClr val="0087E6"/>
            </a:gs>
            <a:gs pos="73000">
              <a:srgbClr val="005CBF"/>
            </a:gs>
          </a:gsLst>
          <a:lin ang="8100000" scaled="1"/>
          <a:tileRect/>
        </a:gradFill>
      </dgm:spPr>
      <dgm:t>
        <a:bodyPr/>
        <a:lstStyle/>
        <a:p>
          <a:r>
            <a:rPr lang="en-NZ" sz="2200" b="1" dirty="0">
              <a:latin typeface="Copperplate Gothic Light" panose="020E0507020206020404" pitchFamily="34" charset="0"/>
            </a:rPr>
            <a:t>Kotahi</a:t>
          </a:r>
          <a:r>
            <a:rPr lang="en-NZ" sz="2200" dirty="0"/>
            <a:t> </a:t>
          </a:r>
          <a:r>
            <a:rPr lang="en-NZ" sz="2000" b="1" dirty="0">
              <a:solidFill>
                <a:schemeClr val="bg1"/>
              </a:solidFill>
            </a:rPr>
            <a:t>Participate Cooperate</a:t>
          </a:r>
        </a:p>
      </dgm:t>
    </dgm:pt>
    <dgm:pt modelId="{EE21DF4B-495A-43CF-A1FD-F1CCF98749AE}" type="parTrans" cxnId="{B064CD0D-F3BA-4DB2-B494-DC3B746D1446}">
      <dgm:prSet/>
      <dgm:spPr/>
      <dgm:t>
        <a:bodyPr/>
        <a:lstStyle/>
        <a:p>
          <a:endParaRPr lang="en-NZ"/>
        </a:p>
      </dgm:t>
    </dgm:pt>
    <dgm:pt modelId="{47AAEE40-0246-4426-B882-07ABC1BB5973}" type="sibTrans" cxnId="{B064CD0D-F3BA-4DB2-B494-DC3B746D1446}">
      <dgm:prSet/>
      <dgm:spPr/>
      <dgm:t>
        <a:bodyPr/>
        <a:lstStyle/>
        <a:p>
          <a:endParaRPr lang="en-NZ"/>
        </a:p>
      </dgm:t>
    </dgm:pt>
    <dgm:pt modelId="{E852F108-03A0-4777-9BD2-D90FED520516}">
      <dgm:prSet phldrT="[Text]" custT="1"/>
      <dgm:spPr>
        <a:gradFill flip="none" rotWithShape="1">
          <a:gsLst>
            <a:gs pos="0">
              <a:srgbClr val="03D4A8"/>
            </a:gs>
            <a:gs pos="25000">
              <a:srgbClr val="21D6E0"/>
            </a:gs>
            <a:gs pos="56000">
              <a:srgbClr val="0087E6"/>
            </a:gs>
            <a:gs pos="86000">
              <a:srgbClr val="005CBF"/>
            </a:gs>
          </a:gsLst>
          <a:lin ang="18900000" scaled="1"/>
          <a:tileRect/>
        </a:gradFill>
      </dgm:spPr>
      <dgm:t>
        <a:bodyPr/>
        <a:lstStyle/>
        <a:p>
          <a:r>
            <a:rPr lang="en-NZ" sz="2200" b="1" dirty="0">
              <a:latin typeface="Copperplate Gothic Light" panose="020E0507020206020404" pitchFamily="34" charset="0"/>
            </a:rPr>
            <a:t>Rawa</a:t>
          </a:r>
          <a:r>
            <a:rPr lang="en-NZ" sz="2200" dirty="0"/>
            <a:t>   </a:t>
          </a:r>
          <a:r>
            <a:rPr lang="en-NZ" sz="2200" b="1" dirty="0">
              <a:solidFill>
                <a:schemeClr val="bg1"/>
              </a:solidFill>
            </a:rPr>
            <a:t>Assets  Resource</a:t>
          </a:r>
        </a:p>
      </dgm:t>
    </dgm:pt>
    <dgm:pt modelId="{D3C4D55F-E28C-4572-99C4-FB22190C2F83}" type="parTrans" cxnId="{13FAF42D-3F13-417A-A265-72D0D0588E31}">
      <dgm:prSet/>
      <dgm:spPr/>
      <dgm:t>
        <a:bodyPr/>
        <a:lstStyle/>
        <a:p>
          <a:endParaRPr lang="en-NZ"/>
        </a:p>
      </dgm:t>
    </dgm:pt>
    <dgm:pt modelId="{A9E55A62-D05E-479E-9492-0CA9F1FCC61C}" type="sibTrans" cxnId="{13FAF42D-3F13-417A-A265-72D0D0588E31}">
      <dgm:prSet/>
      <dgm:spPr/>
      <dgm:t>
        <a:bodyPr/>
        <a:lstStyle/>
        <a:p>
          <a:endParaRPr lang="en-NZ"/>
        </a:p>
      </dgm:t>
    </dgm:pt>
    <dgm:pt modelId="{B21A6B9B-2FDB-486C-A91B-CDD94522E073}">
      <dgm:prSet phldrT="[Text]" custT="1"/>
      <dgm:spPr>
        <a:gradFill flip="none" rotWithShape="1">
          <a:gsLst>
            <a:gs pos="0">
              <a:srgbClr val="03D4A8"/>
            </a:gs>
            <a:gs pos="25000">
              <a:srgbClr val="21D6E0"/>
            </a:gs>
            <a:gs pos="75000">
              <a:srgbClr val="0087E6"/>
            </a:gs>
            <a:gs pos="100000">
              <a:srgbClr val="005CBF"/>
            </a:gs>
          </a:gsLst>
          <a:lin ang="0" scaled="1"/>
          <a:tileRect/>
        </a:gradFill>
      </dgm:spPr>
      <dgm:t>
        <a:bodyPr/>
        <a:lstStyle/>
        <a:p>
          <a:r>
            <a:rPr lang="en-NZ" sz="1900" b="1" dirty="0">
              <a:latin typeface="Copperplate Gothic Light" panose="020E0507020206020404" pitchFamily="34" charset="0"/>
            </a:rPr>
            <a:t>Rangatira</a:t>
          </a:r>
          <a:r>
            <a:rPr lang="en-NZ" sz="2200" b="1" dirty="0"/>
            <a:t> </a:t>
          </a:r>
          <a:r>
            <a:rPr lang="en-NZ" sz="2200" b="1" dirty="0">
              <a:solidFill>
                <a:schemeClr val="bg1"/>
              </a:solidFill>
            </a:rPr>
            <a:t>Lead          Flourish</a:t>
          </a:r>
        </a:p>
      </dgm:t>
    </dgm:pt>
    <dgm:pt modelId="{38500796-7918-47F4-9BB4-6D4F259045F2}" type="parTrans" cxnId="{E451BB0D-DBD0-4F4C-AF7D-6179397AB633}">
      <dgm:prSet/>
      <dgm:spPr/>
      <dgm:t>
        <a:bodyPr/>
        <a:lstStyle/>
        <a:p>
          <a:endParaRPr lang="en-NZ"/>
        </a:p>
      </dgm:t>
    </dgm:pt>
    <dgm:pt modelId="{18D7654D-6FB2-4F14-9CCF-CECBDB544E9E}" type="sibTrans" cxnId="{E451BB0D-DBD0-4F4C-AF7D-6179397AB633}">
      <dgm:prSet/>
      <dgm:spPr/>
      <dgm:t>
        <a:bodyPr/>
        <a:lstStyle/>
        <a:p>
          <a:endParaRPr lang="en-NZ"/>
        </a:p>
      </dgm:t>
    </dgm:pt>
    <dgm:pt modelId="{BB71F7F4-C118-49F8-A471-B34D8239EB4F}">
      <dgm:prSet custT="1"/>
      <dgm:spPr>
        <a:gradFill flip="none" rotWithShape="1">
          <a:gsLst>
            <a:gs pos="0">
              <a:srgbClr val="03D4A8"/>
            </a:gs>
            <a:gs pos="25000">
              <a:srgbClr val="21D6E0"/>
            </a:gs>
            <a:gs pos="43000">
              <a:srgbClr val="0087E6"/>
            </a:gs>
            <a:gs pos="70000">
              <a:srgbClr val="005CBF"/>
            </a:gs>
          </a:gsLst>
          <a:lin ang="13500000" scaled="1"/>
          <a:tileRect/>
        </a:gradFill>
      </dgm:spPr>
      <dgm:t>
        <a:bodyPr/>
        <a:lstStyle/>
        <a:p>
          <a:r>
            <a:rPr lang="en-NZ" sz="2200" b="1" dirty="0">
              <a:latin typeface="Copperplate Gothic Light" panose="020E0507020206020404" pitchFamily="34" charset="0"/>
            </a:rPr>
            <a:t>Manaaki</a:t>
          </a:r>
          <a:r>
            <a:rPr lang="en-NZ" sz="2200" dirty="0"/>
            <a:t> </a:t>
          </a:r>
          <a:r>
            <a:rPr lang="en-NZ" sz="2200" b="1" dirty="0">
              <a:solidFill>
                <a:schemeClr val="bg1"/>
              </a:solidFill>
            </a:rPr>
            <a:t>Support        Innovate</a:t>
          </a:r>
        </a:p>
      </dgm:t>
    </dgm:pt>
    <dgm:pt modelId="{0E0F62FC-5F82-4881-8521-9EC1EBA6648F}" type="parTrans" cxnId="{E55A6AA9-A9C4-48EF-907B-BEFC49817E6D}">
      <dgm:prSet/>
      <dgm:spPr/>
      <dgm:t>
        <a:bodyPr/>
        <a:lstStyle/>
        <a:p>
          <a:endParaRPr lang="en-NZ"/>
        </a:p>
      </dgm:t>
    </dgm:pt>
    <dgm:pt modelId="{D6ECD2F0-D6E5-4D47-86B6-B05228E20F3C}" type="sibTrans" cxnId="{E55A6AA9-A9C4-48EF-907B-BEFC49817E6D}">
      <dgm:prSet/>
      <dgm:spPr/>
      <dgm:t>
        <a:bodyPr/>
        <a:lstStyle/>
        <a:p>
          <a:endParaRPr lang="en-NZ"/>
        </a:p>
      </dgm:t>
    </dgm:pt>
    <dgm:pt modelId="{60D99ABF-B1BB-4FF8-9C6C-EFD4E90A9472}" type="pres">
      <dgm:prSet presAssocID="{036BAC72-4A3E-4544-BE4A-B1BF1953FB4E}" presName="Name0" presStyleCnt="0">
        <dgm:presLayoutVars>
          <dgm:chMax val="1"/>
          <dgm:dir/>
          <dgm:animLvl val="ctr"/>
          <dgm:resizeHandles val="exact"/>
        </dgm:presLayoutVars>
      </dgm:prSet>
      <dgm:spPr/>
    </dgm:pt>
    <dgm:pt modelId="{894D1707-EA5E-4CFC-BE31-B027ADAFEC09}" type="pres">
      <dgm:prSet presAssocID="{F8E3EF2E-1F8B-4BB8-A8FD-7EC72F7FEA72}" presName="centerShape" presStyleLbl="node0" presStyleIdx="0" presStyleCnt="1" custScaleX="104441"/>
      <dgm:spPr/>
    </dgm:pt>
    <dgm:pt modelId="{C5500BC9-B771-4E58-BD43-B7C6C8D0CC7F}" type="pres">
      <dgm:prSet presAssocID="{7E2E11ED-30A1-4A06-A54F-19E6B65318F1}" presName="node" presStyleLbl="node1" presStyleIdx="0" presStyleCnt="5" custScaleX="132058">
        <dgm:presLayoutVars>
          <dgm:bulletEnabled val="1"/>
        </dgm:presLayoutVars>
      </dgm:prSet>
      <dgm:spPr/>
    </dgm:pt>
    <dgm:pt modelId="{D0A75F53-4F3C-4DC9-9CAE-3FB9C7791C63}" type="pres">
      <dgm:prSet presAssocID="{7E2E11ED-30A1-4A06-A54F-19E6B65318F1}" presName="dummy" presStyleCnt="0"/>
      <dgm:spPr/>
    </dgm:pt>
    <dgm:pt modelId="{3EE91CDA-BC18-4BBB-9DA9-67884D06B99A}" type="pres">
      <dgm:prSet presAssocID="{1B5A2A74-6C97-4DD4-933E-EC4F775F5D10}" presName="sibTrans" presStyleLbl="sibTrans2D1" presStyleIdx="0" presStyleCnt="5"/>
      <dgm:spPr/>
    </dgm:pt>
    <dgm:pt modelId="{8C8B1914-9851-4F69-A52D-404E926ABF16}" type="pres">
      <dgm:prSet presAssocID="{F9EE9E90-22FC-4E93-AE60-71CC3624885E}" presName="node" presStyleLbl="node1" presStyleIdx="1" presStyleCnt="5" custScaleX="119188" custRadScaleRad="98488" custRadScaleInc="-1192">
        <dgm:presLayoutVars>
          <dgm:bulletEnabled val="1"/>
        </dgm:presLayoutVars>
      </dgm:prSet>
      <dgm:spPr/>
    </dgm:pt>
    <dgm:pt modelId="{6F79DAAB-3CDE-4C8D-9FA7-8507B114CCDD}" type="pres">
      <dgm:prSet presAssocID="{F9EE9E90-22FC-4E93-AE60-71CC3624885E}" presName="dummy" presStyleCnt="0"/>
      <dgm:spPr/>
    </dgm:pt>
    <dgm:pt modelId="{9D277DCD-9C09-4F9F-B759-52912CCB0E0D}" type="pres">
      <dgm:prSet presAssocID="{47AAEE40-0246-4426-B882-07ABC1BB5973}" presName="sibTrans" presStyleLbl="sibTrans2D1" presStyleIdx="1" presStyleCnt="5"/>
      <dgm:spPr/>
    </dgm:pt>
    <dgm:pt modelId="{359ADDD9-EA23-45B4-8C62-9157FB300261}" type="pres">
      <dgm:prSet presAssocID="{BB71F7F4-C118-49F8-A471-B34D8239EB4F}" presName="node" presStyleLbl="node1" presStyleIdx="2" presStyleCnt="5" custScaleX="116817">
        <dgm:presLayoutVars>
          <dgm:bulletEnabled val="1"/>
        </dgm:presLayoutVars>
      </dgm:prSet>
      <dgm:spPr/>
    </dgm:pt>
    <dgm:pt modelId="{514AD654-F94B-454A-B18E-69F8AB1D1DC4}" type="pres">
      <dgm:prSet presAssocID="{BB71F7F4-C118-49F8-A471-B34D8239EB4F}" presName="dummy" presStyleCnt="0"/>
      <dgm:spPr/>
    </dgm:pt>
    <dgm:pt modelId="{AB69E0C4-65B1-4AF2-B4E9-D5C337A7B5E7}" type="pres">
      <dgm:prSet presAssocID="{D6ECD2F0-D6E5-4D47-86B6-B05228E20F3C}" presName="sibTrans" presStyleLbl="sibTrans2D1" presStyleIdx="2" presStyleCnt="5"/>
      <dgm:spPr/>
    </dgm:pt>
    <dgm:pt modelId="{62552437-4F6D-410E-A115-1A6C7F969E87}" type="pres">
      <dgm:prSet presAssocID="{E852F108-03A0-4777-9BD2-D90FED520516}" presName="node" presStyleLbl="node1" presStyleIdx="3" presStyleCnt="5" custScaleX="118421">
        <dgm:presLayoutVars>
          <dgm:bulletEnabled val="1"/>
        </dgm:presLayoutVars>
      </dgm:prSet>
      <dgm:spPr/>
    </dgm:pt>
    <dgm:pt modelId="{15029825-0CA0-4EB2-8A98-017CE9D04925}" type="pres">
      <dgm:prSet presAssocID="{E852F108-03A0-4777-9BD2-D90FED520516}" presName="dummy" presStyleCnt="0"/>
      <dgm:spPr/>
    </dgm:pt>
    <dgm:pt modelId="{56176E38-2A7F-4093-889A-4468FD2142DD}" type="pres">
      <dgm:prSet presAssocID="{A9E55A62-D05E-479E-9492-0CA9F1FCC61C}" presName="sibTrans" presStyleLbl="sibTrans2D1" presStyleIdx="3" presStyleCnt="5"/>
      <dgm:spPr/>
    </dgm:pt>
    <dgm:pt modelId="{4B079EB6-1F5C-486C-87A9-B9F7F424B1C0}" type="pres">
      <dgm:prSet presAssocID="{B21A6B9B-2FDB-486C-A91B-CDD94522E073}" presName="node" presStyleLbl="node1" presStyleIdx="4" presStyleCnt="5" custScaleX="120793">
        <dgm:presLayoutVars>
          <dgm:bulletEnabled val="1"/>
        </dgm:presLayoutVars>
      </dgm:prSet>
      <dgm:spPr/>
    </dgm:pt>
    <dgm:pt modelId="{5630AC47-B0E9-41BC-AFDD-41AF67518C6E}" type="pres">
      <dgm:prSet presAssocID="{B21A6B9B-2FDB-486C-A91B-CDD94522E073}" presName="dummy" presStyleCnt="0"/>
      <dgm:spPr/>
    </dgm:pt>
    <dgm:pt modelId="{DC1920E7-A883-45B4-A535-2B298A9BF4BA}" type="pres">
      <dgm:prSet presAssocID="{18D7654D-6FB2-4F14-9CCF-CECBDB544E9E}" presName="sibTrans" presStyleLbl="sibTrans2D1" presStyleIdx="4" presStyleCnt="5"/>
      <dgm:spPr/>
    </dgm:pt>
  </dgm:ptLst>
  <dgm:cxnLst>
    <dgm:cxn modelId="{E451BB0D-DBD0-4F4C-AF7D-6179397AB633}" srcId="{F8E3EF2E-1F8B-4BB8-A8FD-7EC72F7FEA72}" destId="{B21A6B9B-2FDB-486C-A91B-CDD94522E073}" srcOrd="4" destOrd="0" parTransId="{38500796-7918-47F4-9BB4-6D4F259045F2}" sibTransId="{18D7654D-6FB2-4F14-9CCF-CECBDB544E9E}"/>
    <dgm:cxn modelId="{B064CD0D-F3BA-4DB2-B494-DC3B746D1446}" srcId="{F8E3EF2E-1F8B-4BB8-A8FD-7EC72F7FEA72}" destId="{F9EE9E90-22FC-4E93-AE60-71CC3624885E}" srcOrd="1" destOrd="0" parTransId="{EE21DF4B-495A-43CF-A1FD-F1CCF98749AE}" sibTransId="{47AAEE40-0246-4426-B882-07ABC1BB5973}"/>
    <dgm:cxn modelId="{A7613B2C-F71C-47AC-BD29-14A30B0DAF08}" type="presOf" srcId="{7E2E11ED-30A1-4A06-A54F-19E6B65318F1}" destId="{C5500BC9-B771-4E58-BD43-B7C6C8D0CC7F}" srcOrd="0" destOrd="0" presId="urn:microsoft.com/office/officeart/2005/8/layout/radial6"/>
    <dgm:cxn modelId="{13FAF42D-3F13-417A-A265-72D0D0588E31}" srcId="{F8E3EF2E-1F8B-4BB8-A8FD-7EC72F7FEA72}" destId="{E852F108-03A0-4777-9BD2-D90FED520516}" srcOrd="3" destOrd="0" parTransId="{D3C4D55F-E28C-4572-99C4-FB22190C2F83}" sibTransId="{A9E55A62-D05E-479E-9492-0CA9F1FCC61C}"/>
    <dgm:cxn modelId="{B4C5FB5E-798A-4A6C-99E2-8371A7E6CDC4}" type="presOf" srcId="{A9E55A62-D05E-479E-9492-0CA9F1FCC61C}" destId="{56176E38-2A7F-4093-889A-4468FD2142DD}" srcOrd="0" destOrd="0" presId="urn:microsoft.com/office/officeart/2005/8/layout/radial6"/>
    <dgm:cxn modelId="{7AEEC145-209E-458A-9181-DEAE0EAE4FE1}" type="presOf" srcId="{B21A6B9B-2FDB-486C-A91B-CDD94522E073}" destId="{4B079EB6-1F5C-486C-87A9-B9F7F424B1C0}" srcOrd="0" destOrd="0" presId="urn:microsoft.com/office/officeart/2005/8/layout/radial6"/>
    <dgm:cxn modelId="{BB1FFF47-06D1-46DB-9C46-50E2A1446CD3}" type="presOf" srcId="{D6ECD2F0-D6E5-4D47-86B6-B05228E20F3C}" destId="{AB69E0C4-65B1-4AF2-B4E9-D5C337A7B5E7}" srcOrd="0" destOrd="0" presId="urn:microsoft.com/office/officeart/2005/8/layout/radial6"/>
    <dgm:cxn modelId="{68AF186E-887E-4945-BAA1-81B27DE309CF}" type="presOf" srcId="{036BAC72-4A3E-4544-BE4A-B1BF1953FB4E}" destId="{60D99ABF-B1BB-4FF8-9C6C-EFD4E90A9472}" srcOrd="0" destOrd="0" presId="urn:microsoft.com/office/officeart/2005/8/layout/radial6"/>
    <dgm:cxn modelId="{351DB072-9024-4DA4-AD7B-A74956E73DA9}" type="presOf" srcId="{1B5A2A74-6C97-4DD4-933E-EC4F775F5D10}" destId="{3EE91CDA-BC18-4BBB-9DA9-67884D06B99A}" srcOrd="0" destOrd="0" presId="urn:microsoft.com/office/officeart/2005/8/layout/radial6"/>
    <dgm:cxn modelId="{52188882-2CD5-4CC7-8894-0BA6B570CF12}" type="presOf" srcId="{47AAEE40-0246-4426-B882-07ABC1BB5973}" destId="{9D277DCD-9C09-4F9F-B759-52912CCB0E0D}" srcOrd="0" destOrd="0" presId="urn:microsoft.com/office/officeart/2005/8/layout/radial6"/>
    <dgm:cxn modelId="{42F37F89-8B9C-45AD-A12F-7473E832B498}" srcId="{036BAC72-4A3E-4544-BE4A-B1BF1953FB4E}" destId="{F8E3EF2E-1F8B-4BB8-A8FD-7EC72F7FEA72}" srcOrd="0" destOrd="0" parTransId="{83A71F56-AD15-4697-8463-14ACEE743FC5}" sibTransId="{4FB9F311-ACC6-4C91-95C4-646C42BA19F1}"/>
    <dgm:cxn modelId="{659CAF8D-25AB-4FD4-9994-17A87291BA51}" type="presOf" srcId="{F9EE9E90-22FC-4E93-AE60-71CC3624885E}" destId="{8C8B1914-9851-4F69-A52D-404E926ABF16}" srcOrd="0" destOrd="0" presId="urn:microsoft.com/office/officeart/2005/8/layout/radial6"/>
    <dgm:cxn modelId="{091539A2-12CF-4A49-B351-4DBA699D35D6}" srcId="{F8E3EF2E-1F8B-4BB8-A8FD-7EC72F7FEA72}" destId="{7E2E11ED-30A1-4A06-A54F-19E6B65318F1}" srcOrd="0" destOrd="0" parTransId="{A3AC20D8-82C5-4AA8-B73F-B0267ABF2EC3}" sibTransId="{1B5A2A74-6C97-4DD4-933E-EC4F775F5D10}"/>
    <dgm:cxn modelId="{E55A6AA9-A9C4-48EF-907B-BEFC49817E6D}" srcId="{F8E3EF2E-1F8B-4BB8-A8FD-7EC72F7FEA72}" destId="{BB71F7F4-C118-49F8-A471-B34D8239EB4F}" srcOrd="2" destOrd="0" parTransId="{0E0F62FC-5F82-4881-8521-9EC1EBA6648F}" sibTransId="{D6ECD2F0-D6E5-4D47-86B6-B05228E20F3C}"/>
    <dgm:cxn modelId="{F3F2F4AD-7DE5-40B6-A1BB-52E0F5DCDA17}" type="presOf" srcId="{E852F108-03A0-4777-9BD2-D90FED520516}" destId="{62552437-4F6D-410E-A115-1A6C7F969E87}" srcOrd="0" destOrd="0" presId="urn:microsoft.com/office/officeart/2005/8/layout/radial6"/>
    <dgm:cxn modelId="{BA937DBF-0AB7-48B9-A0B6-71D30E5B9459}" type="presOf" srcId="{18D7654D-6FB2-4F14-9CCF-CECBDB544E9E}" destId="{DC1920E7-A883-45B4-A535-2B298A9BF4BA}" srcOrd="0" destOrd="0" presId="urn:microsoft.com/office/officeart/2005/8/layout/radial6"/>
    <dgm:cxn modelId="{199757C9-8284-4E55-8E59-CA4ECA8B01AF}" type="presOf" srcId="{BB71F7F4-C118-49F8-A471-B34D8239EB4F}" destId="{359ADDD9-EA23-45B4-8C62-9157FB300261}" srcOrd="0" destOrd="0" presId="urn:microsoft.com/office/officeart/2005/8/layout/radial6"/>
    <dgm:cxn modelId="{D9E2C7E9-9D74-4037-9E77-F65EFC1A35E0}" type="presOf" srcId="{F8E3EF2E-1F8B-4BB8-A8FD-7EC72F7FEA72}" destId="{894D1707-EA5E-4CFC-BE31-B027ADAFEC09}" srcOrd="0" destOrd="0" presId="urn:microsoft.com/office/officeart/2005/8/layout/radial6"/>
    <dgm:cxn modelId="{EF8D51BB-2F2E-4C3E-BE53-FBD5484C5CF7}" type="presParOf" srcId="{60D99ABF-B1BB-4FF8-9C6C-EFD4E90A9472}" destId="{894D1707-EA5E-4CFC-BE31-B027ADAFEC09}" srcOrd="0" destOrd="0" presId="urn:microsoft.com/office/officeart/2005/8/layout/radial6"/>
    <dgm:cxn modelId="{358ADE0B-3F23-40FC-A677-F83FE4510044}" type="presParOf" srcId="{60D99ABF-B1BB-4FF8-9C6C-EFD4E90A9472}" destId="{C5500BC9-B771-4E58-BD43-B7C6C8D0CC7F}" srcOrd="1" destOrd="0" presId="urn:microsoft.com/office/officeart/2005/8/layout/radial6"/>
    <dgm:cxn modelId="{C8FA3517-417F-4FAE-A8FE-8F0A0AE1B060}" type="presParOf" srcId="{60D99ABF-B1BB-4FF8-9C6C-EFD4E90A9472}" destId="{D0A75F53-4F3C-4DC9-9CAE-3FB9C7791C63}" srcOrd="2" destOrd="0" presId="urn:microsoft.com/office/officeart/2005/8/layout/radial6"/>
    <dgm:cxn modelId="{D4BD22D7-5190-4A4A-B60F-2023AE56DEFD}" type="presParOf" srcId="{60D99ABF-B1BB-4FF8-9C6C-EFD4E90A9472}" destId="{3EE91CDA-BC18-4BBB-9DA9-67884D06B99A}" srcOrd="3" destOrd="0" presId="urn:microsoft.com/office/officeart/2005/8/layout/radial6"/>
    <dgm:cxn modelId="{DB6FAB0E-0004-4E07-ADD0-FFC72C26A0EF}" type="presParOf" srcId="{60D99ABF-B1BB-4FF8-9C6C-EFD4E90A9472}" destId="{8C8B1914-9851-4F69-A52D-404E926ABF16}" srcOrd="4" destOrd="0" presId="urn:microsoft.com/office/officeart/2005/8/layout/radial6"/>
    <dgm:cxn modelId="{A45AAF8C-A17E-40FB-B6C4-234853BE5216}" type="presParOf" srcId="{60D99ABF-B1BB-4FF8-9C6C-EFD4E90A9472}" destId="{6F79DAAB-3CDE-4C8D-9FA7-8507B114CCDD}" srcOrd="5" destOrd="0" presId="urn:microsoft.com/office/officeart/2005/8/layout/radial6"/>
    <dgm:cxn modelId="{EE652D9B-454C-4845-9009-2DD94BD7DBD8}" type="presParOf" srcId="{60D99ABF-B1BB-4FF8-9C6C-EFD4E90A9472}" destId="{9D277DCD-9C09-4F9F-B759-52912CCB0E0D}" srcOrd="6" destOrd="0" presId="urn:microsoft.com/office/officeart/2005/8/layout/radial6"/>
    <dgm:cxn modelId="{C3EA7EED-C330-48B1-8D2F-605CBBDD20DE}" type="presParOf" srcId="{60D99ABF-B1BB-4FF8-9C6C-EFD4E90A9472}" destId="{359ADDD9-EA23-45B4-8C62-9157FB300261}" srcOrd="7" destOrd="0" presId="urn:microsoft.com/office/officeart/2005/8/layout/radial6"/>
    <dgm:cxn modelId="{74EF78F1-7282-4767-B882-2696EEA4DC04}" type="presParOf" srcId="{60D99ABF-B1BB-4FF8-9C6C-EFD4E90A9472}" destId="{514AD654-F94B-454A-B18E-69F8AB1D1DC4}" srcOrd="8" destOrd="0" presId="urn:microsoft.com/office/officeart/2005/8/layout/radial6"/>
    <dgm:cxn modelId="{1939D8BA-9F06-4BEB-BDAE-50B4AC8D8D09}" type="presParOf" srcId="{60D99ABF-B1BB-4FF8-9C6C-EFD4E90A9472}" destId="{AB69E0C4-65B1-4AF2-B4E9-D5C337A7B5E7}" srcOrd="9" destOrd="0" presId="urn:microsoft.com/office/officeart/2005/8/layout/radial6"/>
    <dgm:cxn modelId="{06CBEAAB-74BD-49B9-92D0-E59F5B84787D}" type="presParOf" srcId="{60D99ABF-B1BB-4FF8-9C6C-EFD4E90A9472}" destId="{62552437-4F6D-410E-A115-1A6C7F969E87}" srcOrd="10" destOrd="0" presId="urn:microsoft.com/office/officeart/2005/8/layout/radial6"/>
    <dgm:cxn modelId="{5F0E215F-DAB2-4D42-80AF-98DCBFD5FC9E}" type="presParOf" srcId="{60D99ABF-B1BB-4FF8-9C6C-EFD4E90A9472}" destId="{15029825-0CA0-4EB2-8A98-017CE9D04925}" srcOrd="11" destOrd="0" presId="urn:microsoft.com/office/officeart/2005/8/layout/radial6"/>
    <dgm:cxn modelId="{4382180F-51A6-479B-B127-25C2191D6018}" type="presParOf" srcId="{60D99ABF-B1BB-4FF8-9C6C-EFD4E90A9472}" destId="{56176E38-2A7F-4093-889A-4468FD2142DD}" srcOrd="12" destOrd="0" presId="urn:microsoft.com/office/officeart/2005/8/layout/radial6"/>
    <dgm:cxn modelId="{15F05A2D-EAF5-4BAF-883C-AEDC8BBC5B5C}" type="presParOf" srcId="{60D99ABF-B1BB-4FF8-9C6C-EFD4E90A9472}" destId="{4B079EB6-1F5C-486C-87A9-B9F7F424B1C0}" srcOrd="13" destOrd="0" presId="urn:microsoft.com/office/officeart/2005/8/layout/radial6"/>
    <dgm:cxn modelId="{EA6726B6-584D-4235-AF0A-61C388AEF56B}" type="presParOf" srcId="{60D99ABF-B1BB-4FF8-9C6C-EFD4E90A9472}" destId="{5630AC47-B0E9-41BC-AFDD-41AF67518C6E}" srcOrd="14" destOrd="0" presId="urn:microsoft.com/office/officeart/2005/8/layout/radial6"/>
    <dgm:cxn modelId="{F0FAB88A-B011-45EF-B02F-A382918BE440}" type="presParOf" srcId="{60D99ABF-B1BB-4FF8-9C6C-EFD4E90A9472}" destId="{DC1920E7-A883-45B4-A535-2B298A9BF4BA}" srcOrd="15" destOrd="0" presId="urn:microsoft.com/office/officeart/2005/8/layout/radial6"/>
  </dgm:cxnLst>
  <dgm:bg/>
  <dgm:whole>
    <a:ln w="317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Titiro</a:t>
          </a:r>
        </a:p>
        <a:p>
          <a:r>
            <a:rPr lang="en-NZ" sz="2400" b="1" dirty="0">
              <a:solidFill>
                <a:srgbClr val="C00000"/>
              </a:solidFill>
              <a:effectLst>
                <a:outerShdw blurRad="38100" dist="38100" dir="2700000" algn="tl">
                  <a:srgbClr val="000000">
                    <a:alpha val="43137"/>
                  </a:srgbClr>
                </a:outerShdw>
              </a:effectLst>
              <a:latin typeface="+mj-lt"/>
            </a:rPr>
            <a:t>I</a:t>
          </a:r>
        </a:p>
        <a:p>
          <a:r>
            <a:rPr lang="en-NZ" sz="2400" b="1" dirty="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Kotahi</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O</a:t>
          </a:r>
        </a:p>
        <a:p>
          <a:r>
            <a:rPr lang="en-NZ" sz="2400" b="1" dirty="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300" b="1" dirty="0">
              <a:solidFill>
                <a:schemeClr val="bg1"/>
              </a:solidFill>
              <a:effectLst>
                <a:outerShdw blurRad="38100" dist="38100" dir="2700000" algn="tl">
                  <a:srgbClr val="000000">
                    <a:alpha val="43137"/>
                  </a:srgbClr>
                </a:outerShdw>
              </a:effectLst>
              <a:latin typeface="+mj-lt"/>
            </a:rPr>
            <a:t>Rewa</a:t>
          </a:r>
        </a:p>
        <a:p>
          <a:r>
            <a:rPr lang="en-NZ" sz="2400" b="1" dirty="0">
              <a:solidFill>
                <a:srgbClr val="C00000"/>
              </a:solidFill>
              <a:effectLst>
                <a:outerShdw blurRad="38100" dist="38100" dir="2700000" algn="tl">
                  <a:srgbClr val="000000">
                    <a:alpha val="43137"/>
                  </a:srgbClr>
                </a:outerShdw>
              </a:effectLst>
              <a:latin typeface="+mj-lt"/>
            </a:rPr>
            <a:t>E</a:t>
          </a:r>
        </a:p>
        <a:p>
          <a:r>
            <a:rPr lang="en-NZ" sz="2400" b="1" dirty="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Tupu</a:t>
          </a:r>
        </a:p>
        <a:p>
          <a:r>
            <a:rPr lang="en-NZ" sz="2400" b="1" dirty="0">
              <a:solidFill>
                <a:srgbClr val="C00000"/>
              </a:solidFill>
              <a:effectLst>
                <a:outerShdw blurRad="38100" dist="38100" dir="2700000" algn="tl">
                  <a:srgbClr val="000000">
                    <a:alpha val="43137"/>
                  </a:srgbClr>
                </a:outerShdw>
              </a:effectLst>
              <a:latin typeface="+mj-lt"/>
            </a:rPr>
            <a:t>U</a:t>
          </a:r>
        </a:p>
        <a:p>
          <a:r>
            <a:rPr lang="en-NZ" sz="2400" b="1" dirty="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Rawa</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A</a:t>
          </a:r>
        </a:p>
        <a:p>
          <a:r>
            <a:rPr lang="en-NZ" sz="2400" b="1" dirty="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pt>
    <dgm:pt modelId="{BFEFB972-C25E-4D83-BA7A-4631ABDC426A}" type="pres">
      <dgm:prSet presAssocID="{B6D26BB3-1DCC-445C-A3D0-5E65BBB7BC0D}" presName="node" presStyleLbl="node1" presStyleIdx="0" presStyleCnt="5">
        <dgm:presLayoutVars>
          <dgm:bulletEnabled val="1"/>
        </dgm:presLayoutVars>
      </dgm:prSet>
      <dgm:spPr/>
    </dgm:pt>
    <dgm:pt modelId="{1A9748A0-2290-4D1B-BEE2-4DC07416B837}" type="pres">
      <dgm:prSet presAssocID="{4416A447-2E86-4B3A-8169-EFD4250C8CC8}" presName="sibTrans" presStyleLbl="sibTrans2D1" presStyleIdx="0" presStyleCnt="5" custLinFactNeighborX="53824" custLinFactNeighborY="-29154"/>
      <dgm:spPr/>
    </dgm:pt>
    <dgm:pt modelId="{6768F4C3-FA35-45A7-AA33-9BF428C83360}" type="pres">
      <dgm:prSet presAssocID="{4416A447-2E86-4B3A-8169-EFD4250C8CC8}" presName="connectorText" presStyleLbl="sibTrans2D1" presStyleIdx="0" presStyleCnt="5"/>
      <dgm:spPr/>
    </dgm:pt>
    <dgm:pt modelId="{C2E4C92D-4FD8-41F1-90FD-1807DCD2FAC3}" type="pres">
      <dgm:prSet presAssocID="{C1B81FC3-6C90-459B-9615-BA42E88FF579}" presName="node" presStyleLbl="node1" presStyleIdx="1" presStyleCnt="5">
        <dgm:presLayoutVars>
          <dgm:bulletEnabled val="1"/>
        </dgm:presLayoutVars>
      </dgm:prSet>
      <dgm:spPr/>
    </dgm:pt>
    <dgm:pt modelId="{DF354DA6-B90C-43C7-915A-CB1CCF3818BE}" type="pres">
      <dgm:prSet presAssocID="{B4E0F860-33A3-4D85-A9D8-1055F141D190}" presName="sibTrans" presStyleLbl="sibTrans2D1" presStyleIdx="1" presStyleCnt="5" custLinFactNeighborX="46519" custLinFactNeighborY="14325"/>
      <dgm:spPr/>
    </dgm:pt>
    <dgm:pt modelId="{8AA5ED5F-69AC-4D52-8FCE-602D814ED24F}" type="pres">
      <dgm:prSet presAssocID="{B4E0F860-33A3-4D85-A9D8-1055F141D190}" presName="connectorText" presStyleLbl="sibTrans2D1" presStyleIdx="1" presStyleCnt="5"/>
      <dgm:spPr/>
    </dgm:pt>
    <dgm:pt modelId="{C9654E20-B465-4C9C-9035-9209691AA3D1}" type="pres">
      <dgm:prSet presAssocID="{DAE5D95D-B602-4905-8B18-CCA682A2726C}" presName="node" presStyleLbl="node1" presStyleIdx="2" presStyleCnt="5">
        <dgm:presLayoutVars>
          <dgm:bulletEnabled val="1"/>
        </dgm:presLayoutVars>
      </dgm:prSet>
      <dgm:spPr/>
    </dgm:pt>
    <dgm:pt modelId="{E2EEEFEB-9D06-4561-92FB-BD72ABD2310D}" type="pres">
      <dgm:prSet presAssocID="{D889992C-5C18-4273-B023-863D2239191B}" presName="sibTrans" presStyleLbl="sibTrans2D1" presStyleIdx="2" presStyleCnt="5" custLinFactNeighborX="-2830" custLinFactNeighborY="35924"/>
      <dgm:spPr/>
    </dgm:pt>
    <dgm:pt modelId="{6890CB21-059B-4BE6-91D4-A667352E98C4}" type="pres">
      <dgm:prSet presAssocID="{D889992C-5C18-4273-B023-863D2239191B}" presName="connectorText" presStyleLbl="sibTrans2D1" presStyleIdx="2" presStyleCnt="5"/>
      <dgm:spPr/>
    </dgm:pt>
    <dgm:pt modelId="{2E9F577C-BAAE-486E-8527-32FB959A0131}" type="pres">
      <dgm:prSet presAssocID="{90B3E853-9577-4A0B-A458-B83FF8A749A3}" presName="node" presStyleLbl="node1" presStyleIdx="3" presStyleCnt="5">
        <dgm:presLayoutVars>
          <dgm:bulletEnabled val="1"/>
        </dgm:presLayoutVars>
      </dgm:prSet>
      <dgm:spPr/>
    </dgm:pt>
    <dgm:pt modelId="{64CCD64C-7FF6-4444-A7C4-B0745FAB8111}" type="pres">
      <dgm:prSet presAssocID="{8052ADCE-EDF9-4CF5-818D-CB928778CE40}" presName="sibTrans" presStyleLbl="sibTrans2D1" presStyleIdx="3" presStyleCnt="5" custLinFactNeighborX="-46175" custLinFactNeighborY="8836"/>
      <dgm:spPr/>
    </dgm:pt>
    <dgm:pt modelId="{BBE125B0-AAC5-4401-AEE4-F807775BA5E1}" type="pres">
      <dgm:prSet presAssocID="{8052ADCE-EDF9-4CF5-818D-CB928778CE40}" presName="connectorText" presStyleLbl="sibTrans2D1" presStyleIdx="3" presStyleCnt="5"/>
      <dgm:spPr/>
    </dgm:pt>
    <dgm:pt modelId="{1E970214-4C9F-467B-B4E5-985E439288DF}" type="pres">
      <dgm:prSet presAssocID="{22E34496-D5B3-42ED-8A78-1F2985B00272}" presName="node" presStyleLbl="node1" presStyleIdx="4" presStyleCnt="5">
        <dgm:presLayoutVars>
          <dgm:bulletEnabled val="1"/>
        </dgm:presLayoutVars>
      </dgm:prSet>
      <dgm:spPr/>
    </dgm:pt>
    <dgm:pt modelId="{7FB8D3E9-11CF-4D25-9568-0C45A1980113}" type="pres">
      <dgm:prSet presAssocID="{F8AAB733-7240-4429-8C8F-A6CB19921B38}" presName="sibTrans" presStyleLbl="sibTrans2D1" presStyleIdx="4" presStyleCnt="5" custLinFactNeighborX="-37950" custLinFactNeighborY="-54069"/>
      <dgm:spPr/>
    </dgm:pt>
    <dgm:pt modelId="{4FF6E1BA-DE0A-42A9-B5D1-17321178C7A1}" type="pres">
      <dgm:prSet presAssocID="{F8AAB733-7240-4429-8C8F-A6CB19921B38}" presName="connectorText" presStyleLbl="sibTrans2D1" presStyleIdx="4" presStyleCnt="5"/>
      <dgm:spPr/>
    </dgm:pt>
  </dgm:ptLst>
  <dgm:cxnLst>
    <dgm:cxn modelId="{B0090D10-BED2-4FDB-8E9A-7428973BA1A2}" type="presOf" srcId="{90B3E853-9577-4A0B-A458-B83FF8A749A3}" destId="{2E9F577C-BAAE-486E-8527-32FB959A0131}" srcOrd="0" destOrd="0" presId="urn:microsoft.com/office/officeart/2005/8/layout/cycle2"/>
    <dgm:cxn modelId="{2DF9DA12-11C2-4640-85B7-BDF1374E452E}" type="presOf" srcId="{B6D26BB3-1DCC-445C-A3D0-5E65BBB7BC0D}" destId="{BFEFB972-C25E-4D83-BA7A-4631ABDC426A}"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C61FE13F-9CD5-4F4E-8BE4-FBF49C2B6902}" type="presOf" srcId="{4416A447-2E86-4B3A-8169-EFD4250C8CC8}" destId="{6768F4C3-FA35-45A7-AA33-9BF428C83360}" srcOrd="1" destOrd="0" presId="urn:microsoft.com/office/officeart/2005/8/layout/cycle2"/>
    <dgm:cxn modelId="{42B0B65E-5B92-4591-BA8A-6296A865F720}" type="presOf" srcId="{B4E0F860-33A3-4D85-A9D8-1055F141D190}" destId="{DF354DA6-B90C-43C7-915A-CB1CCF3818BE}" srcOrd="0" destOrd="0" presId="urn:microsoft.com/office/officeart/2005/8/layout/cycle2"/>
    <dgm:cxn modelId="{13C04847-7D1B-420E-8F69-DA70EB3781E6}" type="presOf" srcId="{D889992C-5C18-4273-B023-863D2239191B}" destId="{E2EEEFEB-9D06-4561-92FB-BD72ABD2310D}" srcOrd="0" destOrd="0" presId="urn:microsoft.com/office/officeart/2005/8/layout/cycle2"/>
    <dgm:cxn modelId="{4D52E46A-BD35-42B4-98AC-24B73C55BB06}" type="presOf" srcId="{C0AE6C40-7BCF-45B8-9227-05A01CAE1812}" destId="{A71B9886-13EB-40E2-8F73-C634626052B5}" srcOrd="0" destOrd="0" presId="urn:microsoft.com/office/officeart/2005/8/layout/cycle2"/>
    <dgm:cxn modelId="{77D38650-F948-4481-998D-8C0F34508235}" type="presOf" srcId="{C1B81FC3-6C90-459B-9615-BA42E88FF579}" destId="{C2E4C92D-4FD8-41F1-90FD-1807DCD2FAC3}" srcOrd="0" destOrd="0" presId="urn:microsoft.com/office/officeart/2005/8/layout/cycle2"/>
    <dgm:cxn modelId="{01BEF386-54E3-4D89-AFC9-9F6744E107C9}" type="presOf" srcId="{22E34496-D5B3-42ED-8A78-1F2985B00272}" destId="{1E970214-4C9F-467B-B4E5-985E439288DF}" srcOrd="0" destOrd="0" presId="urn:microsoft.com/office/officeart/2005/8/layout/cycle2"/>
    <dgm:cxn modelId="{A93E4699-855E-4CF6-B273-0B989C163DF8}" type="presOf" srcId="{8052ADCE-EDF9-4CF5-818D-CB928778CE40}" destId="{64CCD64C-7FF6-4444-A7C4-B0745FAB8111}"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7967C4B1-D6D1-4E58-B805-A347D04B8BC8}" type="presOf" srcId="{F8AAB733-7240-4429-8C8F-A6CB19921B38}" destId="{7FB8D3E9-11CF-4D25-9568-0C45A1980113}" srcOrd="0" destOrd="0" presId="urn:microsoft.com/office/officeart/2005/8/layout/cycle2"/>
    <dgm:cxn modelId="{8EA0EBC8-DB85-4368-9D6D-881A1C8AA68F}" type="presOf" srcId="{4416A447-2E86-4B3A-8169-EFD4250C8CC8}" destId="{1A9748A0-2290-4D1B-BEE2-4DC07416B837}" srcOrd="0" destOrd="0" presId="urn:microsoft.com/office/officeart/2005/8/layout/cycle2"/>
    <dgm:cxn modelId="{E15C11D0-4C10-43DD-9DBF-597835D06224}" type="presOf" srcId="{DAE5D95D-B602-4905-8B18-CCA682A2726C}" destId="{C9654E20-B465-4C9C-9035-9209691AA3D1}" srcOrd="0" destOrd="0" presId="urn:microsoft.com/office/officeart/2005/8/layout/cycle2"/>
    <dgm:cxn modelId="{8BBB4FD0-B2AB-43AF-9E9D-91E8E657725A}" type="presOf" srcId="{F8AAB733-7240-4429-8C8F-A6CB19921B38}" destId="{4FF6E1BA-DE0A-42A9-B5D1-17321178C7A1}" srcOrd="1"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8348FBDE-9D32-45B5-938B-A0AC01A67C1E}" srcId="{C0AE6C40-7BCF-45B8-9227-05A01CAE1812}" destId="{B6D26BB3-1DCC-445C-A3D0-5E65BBB7BC0D}" srcOrd="0" destOrd="0" parTransId="{AA85502C-14BB-4035-95A1-21380D34A3E6}" sibTransId="{4416A447-2E86-4B3A-8169-EFD4250C8CC8}"/>
    <dgm:cxn modelId="{818E40DF-DAD2-4711-85CD-983A998F94BE}" type="presOf" srcId="{D889992C-5C18-4273-B023-863D2239191B}" destId="{6890CB21-059B-4BE6-91D4-A667352E98C4}" srcOrd="1" destOrd="0" presId="urn:microsoft.com/office/officeart/2005/8/layout/cycle2"/>
    <dgm:cxn modelId="{E7CE06E1-FA69-4AA7-860B-99821B386AD2}" srcId="{C0AE6C40-7BCF-45B8-9227-05A01CAE1812}" destId="{C1B81FC3-6C90-459B-9615-BA42E88FF579}" srcOrd="1" destOrd="0" parTransId="{21BCFDE6-DC66-4100-A69D-F4A3354ACA7E}" sibTransId="{B4E0F860-33A3-4D85-A9D8-1055F141D190}"/>
    <dgm:cxn modelId="{527304F2-BAE7-4E93-82C2-43F51537C6FD}" type="presOf" srcId="{8052ADCE-EDF9-4CF5-818D-CB928778CE40}" destId="{BBE125B0-AAC5-4401-AEE4-F807775BA5E1}" srcOrd="1" destOrd="0" presId="urn:microsoft.com/office/officeart/2005/8/layout/cycle2"/>
    <dgm:cxn modelId="{9BEBCCFA-1579-4C3F-AE7F-52728779B9A6}" type="presOf" srcId="{B4E0F860-33A3-4D85-A9D8-1055F141D190}" destId="{8AA5ED5F-69AC-4D52-8FCE-602D814ED24F}" srcOrd="1" destOrd="0" presId="urn:microsoft.com/office/officeart/2005/8/layout/cycle2"/>
    <dgm:cxn modelId="{7441C551-884E-4970-B089-544B1351E028}" type="presParOf" srcId="{A71B9886-13EB-40E2-8F73-C634626052B5}" destId="{BFEFB972-C25E-4D83-BA7A-4631ABDC426A}" srcOrd="0" destOrd="0" presId="urn:microsoft.com/office/officeart/2005/8/layout/cycle2"/>
    <dgm:cxn modelId="{EC11C32A-9426-4516-9C1A-8F62FCCE555E}" type="presParOf" srcId="{A71B9886-13EB-40E2-8F73-C634626052B5}" destId="{1A9748A0-2290-4D1B-BEE2-4DC07416B837}" srcOrd="1" destOrd="0" presId="urn:microsoft.com/office/officeart/2005/8/layout/cycle2"/>
    <dgm:cxn modelId="{337095FC-63EB-41F4-8930-9DEDBFF6ED8D}" type="presParOf" srcId="{1A9748A0-2290-4D1B-BEE2-4DC07416B837}" destId="{6768F4C3-FA35-45A7-AA33-9BF428C83360}" srcOrd="0" destOrd="0" presId="urn:microsoft.com/office/officeart/2005/8/layout/cycle2"/>
    <dgm:cxn modelId="{6B919442-B0E4-41CA-86CD-BBCC3E0A2478}" type="presParOf" srcId="{A71B9886-13EB-40E2-8F73-C634626052B5}" destId="{C2E4C92D-4FD8-41F1-90FD-1807DCD2FAC3}" srcOrd="2" destOrd="0" presId="urn:microsoft.com/office/officeart/2005/8/layout/cycle2"/>
    <dgm:cxn modelId="{FF2957FA-2B0B-4F5B-8C57-46D79C626BE3}" type="presParOf" srcId="{A71B9886-13EB-40E2-8F73-C634626052B5}" destId="{DF354DA6-B90C-43C7-915A-CB1CCF3818BE}" srcOrd="3" destOrd="0" presId="urn:microsoft.com/office/officeart/2005/8/layout/cycle2"/>
    <dgm:cxn modelId="{C295A91A-07A0-4C8B-9335-210963F914D4}" type="presParOf" srcId="{DF354DA6-B90C-43C7-915A-CB1CCF3818BE}" destId="{8AA5ED5F-69AC-4D52-8FCE-602D814ED24F}" srcOrd="0" destOrd="0" presId="urn:microsoft.com/office/officeart/2005/8/layout/cycle2"/>
    <dgm:cxn modelId="{BCEC7805-BA7C-4491-BE42-19CAAC028621}" type="presParOf" srcId="{A71B9886-13EB-40E2-8F73-C634626052B5}" destId="{C9654E20-B465-4C9C-9035-9209691AA3D1}" srcOrd="4" destOrd="0" presId="urn:microsoft.com/office/officeart/2005/8/layout/cycle2"/>
    <dgm:cxn modelId="{DB1180EB-69BA-4E98-AC24-FEB9A9A92368}" type="presParOf" srcId="{A71B9886-13EB-40E2-8F73-C634626052B5}" destId="{E2EEEFEB-9D06-4561-92FB-BD72ABD2310D}" srcOrd="5" destOrd="0" presId="urn:microsoft.com/office/officeart/2005/8/layout/cycle2"/>
    <dgm:cxn modelId="{A113A76A-87F7-41A6-925E-A6EA27FCF1B5}" type="presParOf" srcId="{E2EEEFEB-9D06-4561-92FB-BD72ABD2310D}" destId="{6890CB21-059B-4BE6-91D4-A667352E98C4}" srcOrd="0" destOrd="0" presId="urn:microsoft.com/office/officeart/2005/8/layout/cycle2"/>
    <dgm:cxn modelId="{2050D66B-B595-46DE-BADE-06B47F72C272}" type="presParOf" srcId="{A71B9886-13EB-40E2-8F73-C634626052B5}" destId="{2E9F577C-BAAE-486E-8527-32FB959A0131}" srcOrd="6" destOrd="0" presId="urn:microsoft.com/office/officeart/2005/8/layout/cycle2"/>
    <dgm:cxn modelId="{758B927B-B36C-4375-8021-81A009B1E829}" type="presParOf" srcId="{A71B9886-13EB-40E2-8F73-C634626052B5}" destId="{64CCD64C-7FF6-4444-A7C4-B0745FAB8111}" srcOrd="7" destOrd="0" presId="urn:microsoft.com/office/officeart/2005/8/layout/cycle2"/>
    <dgm:cxn modelId="{3494BD45-299D-44F4-9123-041AAA9BFD8F}" type="presParOf" srcId="{64CCD64C-7FF6-4444-A7C4-B0745FAB8111}" destId="{BBE125B0-AAC5-4401-AEE4-F807775BA5E1}" srcOrd="0" destOrd="0" presId="urn:microsoft.com/office/officeart/2005/8/layout/cycle2"/>
    <dgm:cxn modelId="{341AA53F-23D8-46C3-A9E4-042376988246}" type="presParOf" srcId="{A71B9886-13EB-40E2-8F73-C634626052B5}" destId="{1E970214-4C9F-467B-B4E5-985E439288DF}" srcOrd="8" destOrd="0" presId="urn:microsoft.com/office/officeart/2005/8/layout/cycle2"/>
    <dgm:cxn modelId="{C24204AC-4C2C-4103-88CE-087887E2F92C}" type="presParOf" srcId="{A71B9886-13EB-40E2-8F73-C634626052B5}" destId="{7FB8D3E9-11CF-4D25-9568-0C45A1980113}" srcOrd="9" destOrd="0" presId="urn:microsoft.com/office/officeart/2005/8/layout/cycle2"/>
    <dgm:cxn modelId="{78B39D6C-1D0C-4CE5-8A0C-EEC8C431C0BB}"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a:solidFill>
              <a:schemeClr val="bg1"/>
            </a:solidFill>
            <a:latin typeface="+mj-lt"/>
          </a:endParaRPr>
        </a:p>
        <a:p>
          <a:endParaRPr lang="en-NZ" sz="2400" b="1" dirty="0">
            <a:solidFill>
              <a:schemeClr val="bg1"/>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I</a:t>
          </a:r>
        </a:p>
        <a:p>
          <a:r>
            <a:rPr lang="en-NZ" sz="3200" b="1" dirty="0">
              <a:solidFill>
                <a:schemeClr val="bg1"/>
              </a:solidFill>
              <a:effectLst>
                <a:outerShdw blurRad="38100" dist="38100" dir="2700000" algn="tl">
                  <a:srgbClr val="000000">
                    <a:alpha val="43137"/>
                  </a:srgbClr>
                </a:outerShdw>
              </a:effectLst>
              <a:latin typeface="+mj-lt"/>
            </a:rPr>
            <a:t>TIKI</a:t>
          </a:r>
        </a:p>
        <a:p>
          <a:endParaRPr lang="en-NZ" sz="2400" b="1" dirty="0">
            <a:solidFill>
              <a:schemeClr val="tx1"/>
            </a:solidFill>
            <a:effectLst/>
            <a:latin typeface="+mj-lt"/>
          </a:endParaRP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endParaRPr lang="en-NZ" sz="2400" b="1" dirty="0">
            <a:solidFill>
              <a:schemeClr val="bg1"/>
            </a:solidFill>
            <a:effectLst>
              <a:outerShdw blurRad="38100" dist="38100" dir="2700000" algn="tl">
                <a:srgbClr val="000000">
                  <a:alpha val="43137"/>
                </a:srgbClr>
              </a:outerShdw>
            </a:effectLst>
            <a:latin typeface="+mj-lt"/>
          </a:endParaRPr>
        </a:p>
        <a:p>
          <a:endParaRPr lang="en-NZ" sz="4000" b="1" dirty="0">
            <a:solidFill>
              <a:srgbClr val="C00000"/>
            </a:solidFill>
            <a:effectLst>
              <a:outerShdw blurRad="38100" dist="38100" dir="2700000" algn="tl">
                <a:srgbClr val="000000">
                  <a:alpha val="43137"/>
                </a:srgbClr>
              </a:outerShdw>
            </a:effectLst>
            <a:latin typeface="+mj-lt"/>
          </a:endParaRPr>
        </a:p>
        <a:p>
          <a:endParaRPr lang="en-NZ" sz="4000" b="1" dirty="0">
            <a:solidFill>
              <a:srgbClr val="C00000"/>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O</a:t>
          </a:r>
        </a:p>
        <a:p>
          <a:r>
            <a:rPr lang="en-NZ" sz="3200" b="1" dirty="0">
              <a:solidFill>
                <a:schemeClr val="bg1"/>
              </a:solidFill>
              <a:effectLst>
                <a:outerShdw blurRad="38100" dist="38100" dir="2700000" algn="tl">
                  <a:srgbClr val="000000">
                    <a:alpha val="43137"/>
                  </a:srgbClr>
                </a:outerShdw>
              </a:effectLst>
              <a:latin typeface="+mj-lt"/>
            </a:rPr>
            <a:t>HONO</a:t>
          </a:r>
        </a:p>
        <a:p>
          <a:endParaRPr lang="en-NZ" sz="3600" b="1" dirty="0">
            <a:solidFill>
              <a:srgbClr val="C00000"/>
            </a:solidFill>
            <a:effectLst>
              <a:outerShdw blurRad="38100" dist="38100" dir="2700000" algn="tl">
                <a:srgbClr val="000000">
                  <a:alpha val="43137"/>
                </a:srgbClr>
              </a:outerShdw>
            </a:effectLst>
            <a:latin typeface="+mj-lt"/>
          </a:endParaRPr>
        </a:p>
        <a:p>
          <a:endParaRPr lang="en-NZ" sz="3800" b="1" dirty="0">
            <a:solidFill>
              <a:srgbClr val="C00000"/>
            </a:solidFill>
            <a:effectLst>
              <a:outerShdw blurRad="38100" dist="38100" dir="2700000" algn="tl">
                <a:srgbClr val="000000">
                  <a:alpha val="43137"/>
                </a:srgbClr>
              </a:outerShdw>
            </a:effectLst>
            <a:latin typeface="+mj-lt"/>
          </a:endParaRPr>
        </a:p>
        <a:p>
          <a:endParaRPr lang="en-NZ" sz="2400" b="1" dirty="0">
            <a:solidFill>
              <a:schemeClr val="tx1"/>
            </a:solidFill>
            <a:effectLst/>
            <a:latin typeface="+mj-lt"/>
          </a:endParaRP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endParaRPr lang="en-NZ" sz="2300" b="1" dirty="0">
            <a:solidFill>
              <a:schemeClr val="bg1"/>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E</a:t>
          </a:r>
        </a:p>
        <a:p>
          <a:r>
            <a:rPr lang="en-NZ" sz="3200" b="1" dirty="0">
              <a:solidFill>
                <a:schemeClr val="bg1"/>
              </a:solidFill>
              <a:effectLst>
                <a:outerShdw blurRad="38100" dist="38100" dir="2700000" algn="tl">
                  <a:srgbClr val="000000">
                    <a:alpha val="43137"/>
                  </a:srgbClr>
                </a:outerShdw>
              </a:effectLst>
              <a:latin typeface="+mj-lt"/>
            </a:rPr>
            <a:t>RERE</a:t>
          </a:r>
        </a:p>
        <a:p>
          <a:endParaRPr lang="en-NZ" sz="2400" b="1" dirty="0">
            <a:solidFill>
              <a:schemeClr val="tx1"/>
            </a:solidFill>
            <a:effectLst/>
            <a:latin typeface="+mj-lt"/>
          </a:endParaRP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endParaRPr lang="en-NZ" sz="2400" b="1" dirty="0">
            <a:solidFill>
              <a:schemeClr val="bg1"/>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U</a:t>
          </a:r>
        </a:p>
        <a:p>
          <a:r>
            <a:rPr lang="en-NZ" sz="3200" b="1" dirty="0">
              <a:solidFill>
                <a:schemeClr val="bg1"/>
              </a:solidFill>
              <a:effectLst>
                <a:outerShdw blurRad="38100" dist="38100" dir="2700000" algn="tl">
                  <a:srgbClr val="000000">
                    <a:alpha val="43137"/>
                  </a:srgbClr>
                </a:outerShdw>
              </a:effectLst>
              <a:latin typeface="+mj-lt"/>
            </a:rPr>
            <a:t>TUPU</a:t>
          </a:r>
        </a:p>
        <a:p>
          <a:endParaRPr lang="en-NZ" sz="2400" b="1" dirty="0">
            <a:solidFill>
              <a:schemeClr val="tx1"/>
            </a:solidFill>
            <a:effectLst/>
            <a:latin typeface="+mj-lt"/>
          </a:endParaRP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endParaRPr lang="en-NZ" sz="2400" b="1" dirty="0">
            <a:solidFill>
              <a:schemeClr val="bg1"/>
            </a:solidFill>
            <a:effectLst>
              <a:outerShdw blurRad="38100" dist="38100" dir="2700000" algn="tl">
                <a:srgbClr val="000000">
                  <a:alpha val="43137"/>
                </a:srgbClr>
              </a:outerShdw>
            </a:effectLst>
            <a:latin typeface="+mj-lt"/>
          </a:endParaRPr>
        </a:p>
        <a:p>
          <a:r>
            <a:rPr lang="en-NZ" sz="4000" b="1" dirty="0">
              <a:solidFill>
                <a:srgbClr val="C00000"/>
              </a:solidFill>
              <a:effectLst>
                <a:outerShdw blurRad="38100" dist="38100" dir="2700000" algn="tl">
                  <a:srgbClr val="000000">
                    <a:alpha val="43137"/>
                  </a:srgbClr>
                </a:outerShdw>
              </a:effectLst>
              <a:latin typeface="+mj-lt"/>
            </a:rPr>
            <a:t>A</a:t>
          </a:r>
        </a:p>
        <a:p>
          <a:r>
            <a:rPr lang="en-NZ" sz="3200" b="1" dirty="0">
              <a:solidFill>
                <a:schemeClr val="bg1"/>
              </a:solidFill>
              <a:effectLst>
                <a:outerShdw blurRad="38100" dist="38100" dir="2700000" algn="tl">
                  <a:srgbClr val="000000">
                    <a:alpha val="43137"/>
                  </a:srgbClr>
                </a:outerShdw>
              </a:effectLst>
              <a:latin typeface="+mj-lt"/>
            </a:rPr>
            <a:t>HAKA</a:t>
          </a:r>
        </a:p>
        <a:p>
          <a:endParaRPr lang="en-NZ" sz="2400" b="1" dirty="0">
            <a:solidFill>
              <a:schemeClr val="tx1"/>
            </a:solidFill>
            <a:effectLst/>
            <a:latin typeface="+mj-lt"/>
          </a:endParaRP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pt>
    <dgm:pt modelId="{BFEFB972-C25E-4D83-BA7A-4631ABDC426A}" type="pres">
      <dgm:prSet presAssocID="{B6D26BB3-1DCC-445C-A3D0-5E65BBB7BC0D}" presName="node" presStyleLbl="node1" presStyleIdx="0" presStyleCnt="5">
        <dgm:presLayoutVars>
          <dgm:bulletEnabled val="1"/>
        </dgm:presLayoutVars>
      </dgm:prSet>
      <dgm:spPr/>
    </dgm:pt>
    <dgm:pt modelId="{1A9748A0-2290-4D1B-BEE2-4DC07416B837}" type="pres">
      <dgm:prSet presAssocID="{4416A447-2E86-4B3A-8169-EFD4250C8CC8}" presName="sibTrans" presStyleLbl="sibTrans2D1" presStyleIdx="0" presStyleCnt="5" custLinFactNeighborX="53824" custLinFactNeighborY="-29154"/>
      <dgm:spPr/>
    </dgm:pt>
    <dgm:pt modelId="{6768F4C3-FA35-45A7-AA33-9BF428C83360}" type="pres">
      <dgm:prSet presAssocID="{4416A447-2E86-4B3A-8169-EFD4250C8CC8}" presName="connectorText" presStyleLbl="sibTrans2D1" presStyleIdx="0" presStyleCnt="5"/>
      <dgm:spPr/>
    </dgm:pt>
    <dgm:pt modelId="{C2E4C92D-4FD8-41F1-90FD-1807DCD2FAC3}" type="pres">
      <dgm:prSet presAssocID="{C1B81FC3-6C90-459B-9615-BA42E88FF579}" presName="node" presStyleLbl="node1" presStyleIdx="1" presStyleCnt="5">
        <dgm:presLayoutVars>
          <dgm:bulletEnabled val="1"/>
        </dgm:presLayoutVars>
      </dgm:prSet>
      <dgm:spPr/>
    </dgm:pt>
    <dgm:pt modelId="{DF354DA6-B90C-43C7-915A-CB1CCF3818BE}" type="pres">
      <dgm:prSet presAssocID="{B4E0F860-33A3-4D85-A9D8-1055F141D190}" presName="sibTrans" presStyleLbl="sibTrans2D1" presStyleIdx="1" presStyleCnt="5" custLinFactNeighborX="46519" custLinFactNeighborY="14325"/>
      <dgm:spPr/>
    </dgm:pt>
    <dgm:pt modelId="{8AA5ED5F-69AC-4D52-8FCE-602D814ED24F}" type="pres">
      <dgm:prSet presAssocID="{B4E0F860-33A3-4D85-A9D8-1055F141D190}" presName="connectorText" presStyleLbl="sibTrans2D1" presStyleIdx="1" presStyleCnt="5"/>
      <dgm:spPr/>
    </dgm:pt>
    <dgm:pt modelId="{C9654E20-B465-4C9C-9035-9209691AA3D1}" type="pres">
      <dgm:prSet presAssocID="{DAE5D95D-B602-4905-8B18-CCA682A2726C}" presName="node" presStyleLbl="node1" presStyleIdx="2" presStyleCnt="5">
        <dgm:presLayoutVars>
          <dgm:bulletEnabled val="1"/>
        </dgm:presLayoutVars>
      </dgm:prSet>
      <dgm:spPr/>
    </dgm:pt>
    <dgm:pt modelId="{E2EEEFEB-9D06-4561-92FB-BD72ABD2310D}" type="pres">
      <dgm:prSet presAssocID="{D889992C-5C18-4273-B023-863D2239191B}" presName="sibTrans" presStyleLbl="sibTrans2D1" presStyleIdx="2" presStyleCnt="5" custLinFactNeighborX="-4117" custLinFactNeighborY="1932"/>
      <dgm:spPr/>
    </dgm:pt>
    <dgm:pt modelId="{6890CB21-059B-4BE6-91D4-A667352E98C4}" type="pres">
      <dgm:prSet presAssocID="{D889992C-5C18-4273-B023-863D2239191B}" presName="connectorText" presStyleLbl="sibTrans2D1" presStyleIdx="2" presStyleCnt="5"/>
      <dgm:spPr/>
    </dgm:pt>
    <dgm:pt modelId="{2E9F577C-BAAE-486E-8527-32FB959A0131}" type="pres">
      <dgm:prSet presAssocID="{90B3E853-9577-4A0B-A458-B83FF8A749A3}" presName="node" presStyleLbl="node1" presStyleIdx="3" presStyleCnt="5">
        <dgm:presLayoutVars>
          <dgm:bulletEnabled val="1"/>
        </dgm:presLayoutVars>
      </dgm:prSet>
      <dgm:spPr/>
    </dgm:pt>
    <dgm:pt modelId="{64CCD64C-7FF6-4444-A7C4-B0745FAB8111}" type="pres">
      <dgm:prSet presAssocID="{8052ADCE-EDF9-4CF5-818D-CB928778CE40}" presName="sibTrans" presStyleLbl="sibTrans2D1" presStyleIdx="3" presStyleCnt="5" custLinFactNeighborX="-46175" custLinFactNeighborY="8836"/>
      <dgm:spPr/>
    </dgm:pt>
    <dgm:pt modelId="{BBE125B0-AAC5-4401-AEE4-F807775BA5E1}" type="pres">
      <dgm:prSet presAssocID="{8052ADCE-EDF9-4CF5-818D-CB928778CE40}" presName="connectorText" presStyleLbl="sibTrans2D1" presStyleIdx="3" presStyleCnt="5"/>
      <dgm:spPr/>
    </dgm:pt>
    <dgm:pt modelId="{1E970214-4C9F-467B-B4E5-985E439288DF}" type="pres">
      <dgm:prSet presAssocID="{22E34496-D5B3-42ED-8A78-1F2985B00272}" presName="node" presStyleLbl="node1" presStyleIdx="4" presStyleCnt="5">
        <dgm:presLayoutVars>
          <dgm:bulletEnabled val="1"/>
        </dgm:presLayoutVars>
      </dgm:prSet>
      <dgm:spPr/>
    </dgm:pt>
    <dgm:pt modelId="{7FB8D3E9-11CF-4D25-9568-0C45A1980113}" type="pres">
      <dgm:prSet presAssocID="{F8AAB733-7240-4429-8C8F-A6CB19921B38}" presName="sibTrans" presStyleLbl="sibTrans2D1" presStyleIdx="4" presStyleCnt="5" custLinFactNeighborX="-37950" custLinFactNeighborY="-54069"/>
      <dgm:spPr/>
    </dgm:pt>
    <dgm:pt modelId="{4FF6E1BA-DE0A-42A9-B5D1-17321178C7A1}" type="pres">
      <dgm:prSet presAssocID="{F8AAB733-7240-4429-8C8F-A6CB19921B38}" presName="connectorText" presStyleLbl="sibTrans2D1" presStyleIdx="4" presStyleCnt="5"/>
      <dgm:spPr/>
    </dgm:pt>
  </dgm:ptLst>
  <dgm:cxnLst>
    <dgm:cxn modelId="{B4BB9C02-5D3E-4177-A094-B18A06D57F9B}" type="presOf" srcId="{DAE5D95D-B602-4905-8B18-CCA682A2726C}" destId="{C9654E20-B465-4C9C-9035-9209691AA3D1}" srcOrd="0" destOrd="0" presId="urn:microsoft.com/office/officeart/2005/8/layout/cycle2"/>
    <dgm:cxn modelId="{CBD13F0C-23CD-4046-BECF-27BD7F648C6B}" type="presOf" srcId="{F8AAB733-7240-4429-8C8F-A6CB19921B38}" destId="{4FF6E1BA-DE0A-42A9-B5D1-17321178C7A1}" srcOrd="1" destOrd="0" presId="urn:microsoft.com/office/officeart/2005/8/layout/cycle2"/>
    <dgm:cxn modelId="{B4B09516-D8FD-4107-8A42-AE0F4886EE34}" type="presOf" srcId="{C1B81FC3-6C90-459B-9615-BA42E88FF579}" destId="{C2E4C92D-4FD8-41F1-90FD-1807DCD2FAC3}" srcOrd="0" destOrd="0" presId="urn:microsoft.com/office/officeart/2005/8/layout/cycle2"/>
    <dgm:cxn modelId="{44E54820-94C9-483D-BF99-053FC1C0EEDB}" type="presOf" srcId="{B6D26BB3-1DCC-445C-A3D0-5E65BBB7BC0D}" destId="{BFEFB972-C25E-4D83-BA7A-4631ABDC426A}"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862DFF21-743B-4181-B42D-E72E2EE8C980}" type="presOf" srcId="{D889992C-5C18-4273-B023-863D2239191B}" destId="{6890CB21-059B-4BE6-91D4-A667352E98C4}" srcOrd="1" destOrd="0" presId="urn:microsoft.com/office/officeart/2005/8/layout/cycle2"/>
    <dgm:cxn modelId="{C398062C-EB00-4A2C-8A66-072E66847CA5}" type="presOf" srcId="{22E34496-D5B3-42ED-8A78-1F2985B00272}" destId="{1E970214-4C9F-467B-B4E5-985E439288DF}" srcOrd="0" destOrd="0" presId="urn:microsoft.com/office/officeart/2005/8/layout/cycle2"/>
    <dgm:cxn modelId="{C5A04839-4336-42FD-9942-B8A8B832F4FA}" type="presOf" srcId="{D889992C-5C18-4273-B023-863D2239191B}" destId="{E2EEEFEB-9D06-4561-92FB-BD72ABD2310D}" srcOrd="0" destOrd="0" presId="urn:microsoft.com/office/officeart/2005/8/layout/cycle2"/>
    <dgm:cxn modelId="{9ABE8D3D-AAC1-484C-B3DB-BBE1BD488ED8}" type="presOf" srcId="{8052ADCE-EDF9-4CF5-818D-CB928778CE40}" destId="{BBE125B0-AAC5-4401-AEE4-F807775BA5E1}" srcOrd="1" destOrd="0" presId="urn:microsoft.com/office/officeart/2005/8/layout/cycle2"/>
    <dgm:cxn modelId="{8900D860-8C8C-4F68-B00E-5F0E0715EA31}" type="presOf" srcId="{4416A447-2E86-4B3A-8169-EFD4250C8CC8}" destId="{6768F4C3-FA35-45A7-AA33-9BF428C83360}" srcOrd="1" destOrd="0" presId="urn:microsoft.com/office/officeart/2005/8/layout/cycle2"/>
    <dgm:cxn modelId="{3D3B2068-3124-4D38-AC1D-B7F62193C1EC}" type="presOf" srcId="{B4E0F860-33A3-4D85-A9D8-1055F141D190}" destId="{8AA5ED5F-69AC-4D52-8FCE-602D814ED24F}" srcOrd="1" destOrd="0" presId="urn:microsoft.com/office/officeart/2005/8/layout/cycle2"/>
    <dgm:cxn modelId="{09CA846A-FB9E-4019-BC90-47ACDA848A32}" type="presOf" srcId="{4416A447-2E86-4B3A-8169-EFD4250C8CC8}" destId="{1A9748A0-2290-4D1B-BEE2-4DC07416B837}" srcOrd="0" destOrd="0" presId="urn:microsoft.com/office/officeart/2005/8/layout/cycle2"/>
    <dgm:cxn modelId="{472BC274-9987-4FCC-9ACB-DC7F578116F5}" type="presOf" srcId="{C0AE6C40-7BCF-45B8-9227-05A01CAE1812}" destId="{A71B9886-13EB-40E2-8F73-C634626052B5}" srcOrd="0" destOrd="0" presId="urn:microsoft.com/office/officeart/2005/8/layout/cycle2"/>
    <dgm:cxn modelId="{C7589E9B-EDBD-4E0B-9BCC-C40A5DBB0BDC}" type="presOf" srcId="{90B3E853-9577-4A0B-A458-B83FF8A749A3}" destId="{2E9F577C-BAAE-486E-8527-32FB959A0131}"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5B552FBC-E712-4483-9E63-344C6CB009CF}" type="presOf" srcId="{B4E0F860-33A3-4D85-A9D8-1055F141D190}" destId="{DF354DA6-B90C-43C7-915A-CB1CCF3818BE}" srcOrd="0"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8348FBDE-9D32-45B5-938B-A0AC01A67C1E}" srcId="{C0AE6C40-7BCF-45B8-9227-05A01CAE1812}" destId="{B6D26BB3-1DCC-445C-A3D0-5E65BBB7BC0D}" srcOrd="0" destOrd="0" parTransId="{AA85502C-14BB-4035-95A1-21380D34A3E6}" sibTransId="{4416A447-2E86-4B3A-8169-EFD4250C8CC8}"/>
    <dgm:cxn modelId="{E7CE06E1-FA69-4AA7-860B-99821B386AD2}" srcId="{C0AE6C40-7BCF-45B8-9227-05A01CAE1812}" destId="{C1B81FC3-6C90-459B-9615-BA42E88FF579}" srcOrd="1" destOrd="0" parTransId="{21BCFDE6-DC66-4100-A69D-F4A3354ACA7E}" sibTransId="{B4E0F860-33A3-4D85-A9D8-1055F141D190}"/>
    <dgm:cxn modelId="{CB58BFE2-61BD-4E5B-BBBC-07E024721EEA}" type="presOf" srcId="{8052ADCE-EDF9-4CF5-818D-CB928778CE40}" destId="{64CCD64C-7FF6-4444-A7C4-B0745FAB8111}" srcOrd="0" destOrd="0" presId="urn:microsoft.com/office/officeart/2005/8/layout/cycle2"/>
    <dgm:cxn modelId="{C99DF2E3-F9E4-4C8E-B45F-8003B37CAF9B}" type="presOf" srcId="{F8AAB733-7240-4429-8C8F-A6CB19921B38}" destId="{7FB8D3E9-11CF-4D25-9568-0C45A1980113}" srcOrd="0" destOrd="0" presId="urn:microsoft.com/office/officeart/2005/8/layout/cycle2"/>
    <dgm:cxn modelId="{945BAE7B-4F5B-4000-A0B9-1224F4053D31}" type="presParOf" srcId="{A71B9886-13EB-40E2-8F73-C634626052B5}" destId="{BFEFB972-C25E-4D83-BA7A-4631ABDC426A}" srcOrd="0" destOrd="0" presId="urn:microsoft.com/office/officeart/2005/8/layout/cycle2"/>
    <dgm:cxn modelId="{25990AEC-9E42-457E-BF76-3EC142D7A7E6}" type="presParOf" srcId="{A71B9886-13EB-40E2-8F73-C634626052B5}" destId="{1A9748A0-2290-4D1B-BEE2-4DC07416B837}" srcOrd="1" destOrd="0" presId="urn:microsoft.com/office/officeart/2005/8/layout/cycle2"/>
    <dgm:cxn modelId="{9393EA78-FD16-45DD-82B9-5B1AFF3DCD07}" type="presParOf" srcId="{1A9748A0-2290-4D1B-BEE2-4DC07416B837}" destId="{6768F4C3-FA35-45A7-AA33-9BF428C83360}" srcOrd="0" destOrd="0" presId="urn:microsoft.com/office/officeart/2005/8/layout/cycle2"/>
    <dgm:cxn modelId="{0D8A3456-65B6-4001-8D24-77D679D3A15B}" type="presParOf" srcId="{A71B9886-13EB-40E2-8F73-C634626052B5}" destId="{C2E4C92D-4FD8-41F1-90FD-1807DCD2FAC3}" srcOrd="2" destOrd="0" presId="urn:microsoft.com/office/officeart/2005/8/layout/cycle2"/>
    <dgm:cxn modelId="{9FA68166-B10D-41CE-ADD5-0E1F430569E2}" type="presParOf" srcId="{A71B9886-13EB-40E2-8F73-C634626052B5}" destId="{DF354DA6-B90C-43C7-915A-CB1CCF3818BE}" srcOrd="3" destOrd="0" presId="urn:microsoft.com/office/officeart/2005/8/layout/cycle2"/>
    <dgm:cxn modelId="{A4B14237-A251-4FCA-A53D-EBF80F329BD0}" type="presParOf" srcId="{DF354DA6-B90C-43C7-915A-CB1CCF3818BE}" destId="{8AA5ED5F-69AC-4D52-8FCE-602D814ED24F}" srcOrd="0" destOrd="0" presId="urn:microsoft.com/office/officeart/2005/8/layout/cycle2"/>
    <dgm:cxn modelId="{89C2613F-10B3-4793-9EA4-A65C9ED444B4}" type="presParOf" srcId="{A71B9886-13EB-40E2-8F73-C634626052B5}" destId="{C9654E20-B465-4C9C-9035-9209691AA3D1}" srcOrd="4" destOrd="0" presId="urn:microsoft.com/office/officeart/2005/8/layout/cycle2"/>
    <dgm:cxn modelId="{A3B708B2-7AC4-4576-83D2-B42BB5D3FA63}" type="presParOf" srcId="{A71B9886-13EB-40E2-8F73-C634626052B5}" destId="{E2EEEFEB-9D06-4561-92FB-BD72ABD2310D}" srcOrd="5" destOrd="0" presId="urn:microsoft.com/office/officeart/2005/8/layout/cycle2"/>
    <dgm:cxn modelId="{94C34BB0-9CE0-4A4D-8C5F-A8D9AFAB69A4}" type="presParOf" srcId="{E2EEEFEB-9D06-4561-92FB-BD72ABD2310D}" destId="{6890CB21-059B-4BE6-91D4-A667352E98C4}" srcOrd="0" destOrd="0" presId="urn:microsoft.com/office/officeart/2005/8/layout/cycle2"/>
    <dgm:cxn modelId="{EEF89C97-B752-4A52-BEF8-1EB056689906}" type="presParOf" srcId="{A71B9886-13EB-40E2-8F73-C634626052B5}" destId="{2E9F577C-BAAE-486E-8527-32FB959A0131}" srcOrd="6" destOrd="0" presId="urn:microsoft.com/office/officeart/2005/8/layout/cycle2"/>
    <dgm:cxn modelId="{A2EAB36C-D22B-4F66-A358-C3D758E25B56}" type="presParOf" srcId="{A71B9886-13EB-40E2-8F73-C634626052B5}" destId="{64CCD64C-7FF6-4444-A7C4-B0745FAB8111}" srcOrd="7" destOrd="0" presId="urn:microsoft.com/office/officeart/2005/8/layout/cycle2"/>
    <dgm:cxn modelId="{F41FD6F4-BA8D-473C-9124-5867A32F8396}" type="presParOf" srcId="{64CCD64C-7FF6-4444-A7C4-B0745FAB8111}" destId="{BBE125B0-AAC5-4401-AEE4-F807775BA5E1}" srcOrd="0" destOrd="0" presId="urn:microsoft.com/office/officeart/2005/8/layout/cycle2"/>
    <dgm:cxn modelId="{60B01214-B0BC-4BED-8F96-2599DEB07669}" type="presParOf" srcId="{A71B9886-13EB-40E2-8F73-C634626052B5}" destId="{1E970214-4C9F-467B-B4E5-985E439288DF}" srcOrd="8" destOrd="0" presId="urn:microsoft.com/office/officeart/2005/8/layout/cycle2"/>
    <dgm:cxn modelId="{1DF5DE53-CA54-4F9A-A97D-98EE19F80EA6}" type="presParOf" srcId="{A71B9886-13EB-40E2-8F73-C634626052B5}" destId="{7FB8D3E9-11CF-4D25-9568-0C45A1980113}" srcOrd="9" destOrd="0" presId="urn:microsoft.com/office/officeart/2005/8/layout/cycle2"/>
    <dgm:cxn modelId="{A562B1B1-7FBF-47BC-A4C9-9E906178886E}" type="presParOf" srcId="{7FB8D3E9-11CF-4D25-9568-0C45A1980113}" destId="{4FF6E1BA-DE0A-42A9-B5D1-17321178C7A1}" srcOrd="0" destOrd="0" presId="urn:microsoft.com/office/officeart/2005/8/layout/cycle2"/>
  </dgm:cxnLst>
  <dgm:bg>
    <a:solidFill>
      <a:schemeClr val="bg1">
        <a:lumMod val="95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Titiro</a:t>
          </a:r>
        </a:p>
        <a:p>
          <a:r>
            <a:rPr lang="en-NZ" sz="2400" b="1" dirty="0">
              <a:solidFill>
                <a:srgbClr val="C00000"/>
              </a:solidFill>
              <a:effectLst>
                <a:outerShdw blurRad="38100" dist="38100" dir="2700000" algn="tl">
                  <a:srgbClr val="000000">
                    <a:alpha val="43137"/>
                  </a:srgbClr>
                </a:outerShdw>
              </a:effectLst>
              <a:latin typeface="+mj-lt"/>
            </a:rPr>
            <a:t>I</a:t>
          </a:r>
        </a:p>
        <a:p>
          <a:r>
            <a:rPr lang="en-NZ" sz="2400" b="1" dirty="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Kotahi</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O</a:t>
          </a:r>
        </a:p>
        <a:p>
          <a:r>
            <a:rPr lang="en-NZ" sz="2400" b="1" dirty="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300" b="1" dirty="0">
              <a:solidFill>
                <a:schemeClr val="bg1"/>
              </a:solidFill>
              <a:effectLst>
                <a:outerShdw blurRad="38100" dist="38100" dir="2700000" algn="tl">
                  <a:srgbClr val="000000">
                    <a:alpha val="43137"/>
                  </a:srgbClr>
                </a:outerShdw>
              </a:effectLst>
              <a:latin typeface="+mj-lt"/>
            </a:rPr>
            <a:t>Rewa</a:t>
          </a:r>
        </a:p>
        <a:p>
          <a:r>
            <a:rPr lang="en-NZ" sz="2400" b="1" dirty="0">
              <a:solidFill>
                <a:srgbClr val="C00000"/>
              </a:solidFill>
              <a:effectLst>
                <a:outerShdw blurRad="38100" dist="38100" dir="2700000" algn="tl">
                  <a:srgbClr val="000000">
                    <a:alpha val="43137"/>
                  </a:srgbClr>
                </a:outerShdw>
              </a:effectLst>
              <a:latin typeface="+mj-lt"/>
            </a:rPr>
            <a:t>E</a:t>
          </a:r>
        </a:p>
        <a:p>
          <a:r>
            <a:rPr lang="en-NZ" sz="2400" b="1" dirty="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Tupu</a:t>
          </a:r>
        </a:p>
        <a:p>
          <a:r>
            <a:rPr lang="en-NZ" sz="2400" b="1" dirty="0">
              <a:solidFill>
                <a:srgbClr val="C00000"/>
              </a:solidFill>
              <a:effectLst>
                <a:outerShdw blurRad="38100" dist="38100" dir="2700000" algn="tl">
                  <a:srgbClr val="000000">
                    <a:alpha val="43137"/>
                  </a:srgbClr>
                </a:outerShdw>
              </a:effectLst>
              <a:latin typeface="+mj-lt"/>
            </a:rPr>
            <a:t>U</a:t>
          </a:r>
        </a:p>
        <a:p>
          <a:r>
            <a:rPr lang="en-NZ" sz="2400" b="1" dirty="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Rawa</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A</a:t>
          </a:r>
        </a:p>
        <a:p>
          <a:r>
            <a:rPr lang="en-NZ" sz="2400" b="1" dirty="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pt>
    <dgm:pt modelId="{BFEFB972-C25E-4D83-BA7A-4631ABDC426A}" type="pres">
      <dgm:prSet presAssocID="{B6D26BB3-1DCC-445C-A3D0-5E65BBB7BC0D}" presName="node" presStyleLbl="node1" presStyleIdx="0" presStyleCnt="5">
        <dgm:presLayoutVars>
          <dgm:bulletEnabled val="1"/>
        </dgm:presLayoutVars>
      </dgm:prSet>
      <dgm:spPr/>
    </dgm:pt>
    <dgm:pt modelId="{1A9748A0-2290-4D1B-BEE2-4DC07416B837}" type="pres">
      <dgm:prSet presAssocID="{4416A447-2E86-4B3A-8169-EFD4250C8CC8}" presName="sibTrans" presStyleLbl="sibTrans2D1" presStyleIdx="0" presStyleCnt="5" custLinFactNeighborX="53824" custLinFactNeighborY="-29154"/>
      <dgm:spPr/>
    </dgm:pt>
    <dgm:pt modelId="{6768F4C3-FA35-45A7-AA33-9BF428C83360}" type="pres">
      <dgm:prSet presAssocID="{4416A447-2E86-4B3A-8169-EFD4250C8CC8}" presName="connectorText" presStyleLbl="sibTrans2D1" presStyleIdx="0" presStyleCnt="5"/>
      <dgm:spPr/>
    </dgm:pt>
    <dgm:pt modelId="{C2E4C92D-4FD8-41F1-90FD-1807DCD2FAC3}" type="pres">
      <dgm:prSet presAssocID="{C1B81FC3-6C90-459B-9615-BA42E88FF579}" presName="node" presStyleLbl="node1" presStyleIdx="1" presStyleCnt="5">
        <dgm:presLayoutVars>
          <dgm:bulletEnabled val="1"/>
        </dgm:presLayoutVars>
      </dgm:prSet>
      <dgm:spPr/>
    </dgm:pt>
    <dgm:pt modelId="{DF354DA6-B90C-43C7-915A-CB1CCF3818BE}" type="pres">
      <dgm:prSet presAssocID="{B4E0F860-33A3-4D85-A9D8-1055F141D190}" presName="sibTrans" presStyleLbl="sibTrans2D1" presStyleIdx="1" presStyleCnt="5" custLinFactNeighborX="46519" custLinFactNeighborY="14325"/>
      <dgm:spPr/>
    </dgm:pt>
    <dgm:pt modelId="{8AA5ED5F-69AC-4D52-8FCE-602D814ED24F}" type="pres">
      <dgm:prSet presAssocID="{B4E0F860-33A3-4D85-A9D8-1055F141D190}" presName="connectorText" presStyleLbl="sibTrans2D1" presStyleIdx="1" presStyleCnt="5"/>
      <dgm:spPr/>
    </dgm:pt>
    <dgm:pt modelId="{C9654E20-B465-4C9C-9035-9209691AA3D1}" type="pres">
      <dgm:prSet presAssocID="{DAE5D95D-B602-4905-8B18-CCA682A2726C}" presName="node" presStyleLbl="node1" presStyleIdx="2" presStyleCnt="5">
        <dgm:presLayoutVars>
          <dgm:bulletEnabled val="1"/>
        </dgm:presLayoutVars>
      </dgm:prSet>
      <dgm:spPr/>
    </dgm:pt>
    <dgm:pt modelId="{E2EEEFEB-9D06-4561-92FB-BD72ABD2310D}" type="pres">
      <dgm:prSet presAssocID="{D889992C-5C18-4273-B023-863D2239191B}" presName="sibTrans" presStyleLbl="sibTrans2D1" presStyleIdx="2" presStyleCnt="5" custLinFactNeighborX="-2830" custLinFactNeighborY="35924"/>
      <dgm:spPr/>
    </dgm:pt>
    <dgm:pt modelId="{6890CB21-059B-4BE6-91D4-A667352E98C4}" type="pres">
      <dgm:prSet presAssocID="{D889992C-5C18-4273-B023-863D2239191B}" presName="connectorText" presStyleLbl="sibTrans2D1" presStyleIdx="2" presStyleCnt="5"/>
      <dgm:spPr/>
    </dgm:pt>
    <dgm:pt modelId="{2E9F577C-BAAE-486E-8527-32FB959A0131}" type="pres">
      <dgm:prSet presAssocID="{90B3E853-9577-4A0B-A458-B83FF8A749A3}" presName="node" presStyleLbl="node1" presStyleIdx="3" presStyleCnt="5">
        <dgm:presLayoutVars>
          <dgm:bulletEnabled val="1"/>
        </dgm:presLayoutVars>
      </dgm:prSet>
      <dgm:spPr/>
    </dgm:pt>
    <dgm:pt modelId="{64CCD64C-7FF6-4444-A7C4-B0745FAB8111}" type="pres">
      <dgm:prSet presAssocID="{8052ADCE-EDF9-4CF5-818D-CB928778CE40}" presName="sibTrans" presStyleLbl="sibTrans2D1" presStyleIdx="3" presStyleCnt="5" custLinFactNeighborX="-46175" custLinFactNeighborY="8836"/>
      <dgm:spPr/>
    </dgm:pt>
    <dgm:pt modelId="{BBE125B0-AAC5-4401-AEE4-F807775BA5E1}" type="pres">
      <dgm:prSet presAssocID="{8052ADCE-EDF9-4CF5-818D-CB928778CE40}" presName="connectorText" presStyleLbl="sibTrans2D1" presStyleIdx="3" presStyleCnt="5"/>
      <dgm:spPr/>
    </dgm:pt>
    <dgm:pt modelId="{1E970214-4C9F-467B-B4E5-985E439288DF}" type="pres">
      <dgm:prSet presAssocID="{22E34496-D5B3-42ED-8A78-1F2985B00272}" presName="node" presStyleLbl="node1" presStyleIdx="4" presStyleCnt="5">
        <dgm:presLayoutVars>
          <dgm:bulletEnabled val="1"/>
        </dgm:presLayoutVars>
      </dgm:prSet>
      <dgm:spPr/>
    </dgm:pt>
    <dgm:pt modelId="{7FB8D3E9-11CF-4D25-9568-0C45A1980113}" type="pres">
      <dgm:prSet presAssocID="{F8AAB733-7240-4429-8C8F-A6CB19921B38}" presName="sibTrans" presStyleLbl="sibTrans2D1" presStyleIdx="4" presStyleCnt="5" custLinFactNeighborX="-37950" custLinFactNeighborY="-54069"/>
      <dgm:spPr/>
    </dgm:pt>
    <dgm:pt modelId="{4FF6E1BA-DE0A-42A9-B5D1-17321178C7A1}" type="pres">
      <dgm:prSet presAssocID="{F8AAB733-7240-4429-8C8F-A6CB19921B38}" presName="connectorText" presStyleLbl="sibTrans2D1" presStyleIdx="4" presStyleCnt="5"/>
      <dgm:spPr/>
    </dgm:pt>
  </dgm:ptLst>
  <dgm:cxnLst>
    <dgm:cxn modelId="{A38A9408-916C-49AE-88FF-3AE376D90BBA}" type="presOf" srcId="{B6D26BB3-1DCC-445C-A3D0-5E65BBB7BC0D}" destId="{BFEFB972-C25E-4D83-BA7A-4631ABDC426A}" srcOrd="0" destOrd="0" presId="urn:microsoft.com/office/officeart/2005/8/layout/cycle2"/>
    <dgm:cxn modelId="{B701BC10-8990-489E-B31A-74C18781C327}" type="presOf" srcId="{C1B81FC3-6C90-459B-9615-BA42E88FF579}" destId="{C2E4C92D-4FD8-41F1-90FD-1807DCD2FAC3}" srcOrd="0" destOrd="0" presId="urn:microsoft.com/office/officeart/2005/8/layout/cycle2"/>
    <dgm:cxn modelId="{62C3EA18-9733-41CB-AB0A-7CC72F85774B}" type="presOf" srcId="{4416A447-2E86-4B3A-8169-EFD4250C8CC8}" destId="{6768F4C3-FA35-45A7-AA33-9BF428C83360}" srcOrd="1"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4081DD2E-BC5F-495D-9EBE-DADA50D94CB5}" type="presOf" srcId="{8052ADCE-EDF9-4CF5-818D-CB928778CE40}" destId="{64CCD64C-7FF6-4444-A7C4-B0745FAB8111}" srcOrd="0" destOrd="0" presId="urn:microsoft.com/office/officeart/2005/8/layout/cycle2"/>
    <dgm:cxn modelId="{E51B643A-90AD-47C5-8363-60F0848F8D4A}" type="presOf" srcId="{D889992C-5C18-4273-B023-863D2239191B}" destId="{E2EEEFEB-9D06-4561-92FB-BD72ABD2310D}" srcOrd="0" destOrd="0" presId="urn:microsoft.com/office/officeart/2005/8/layout/cycle2"/>
    <dgm:cxn modelId="{0E8EC364-D25A-4EA6-983C-1E561EE37062}" type="presOf" srcId="{B4E0F860-33A3-4D85-A9D8-1055F141D190}" destId="{8AA5ED5F-69AC-4D52-8FCE-602D814ED24F}" srcOrd="1" destOrd="0" presId="urn:microsoft.com/office/officeart/2005/8/layout/cycle2"/>
    <dgm:cxn modelId="{B8386F69-409C-44B1-B183-17231EE77267}" type="presOf" srcId="{F8AAB733-7240-4429-8C8F-A6CB19921B38}" destId="{4FF6E1BA-DE0A-42A9-B5D1-17321178C7A1}" srcOrd="1" destOrd="0" presId="urn:microsoft.com/office/officeart/2005/8/layout/cycle2"/>
    <dgm:cxn modelId="{2316886E-3A1D-4C07-9CC7-9AFE5825C74A}" type="presOf" srcId="{F8AAB733-7240-4429-8C8F-A6CB19921B38}" destId="{7FB8D3E9-11CF-4D25-9568-0C45A1980113}" srcOrd="0" destOrd="0" presId="urn:microsoft.com/office/officeart/2005/8/layout/cycle2"/>
    <dgm:cxn modelId="{ADB56A82-93C6-46B8-BBC7-2B8D5439EDFA}" type="presOf" srcId="{8052ADCE-EDF9-4CF5-818D-CB928778CE40}" destId="{BBE125B0-AAC5-4401-AEE4-F807775BA5E1}" srcOrd="1"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942AB0B4-F1C2-4236-ABEB-720F8719CFA4}" type="presOf" srcId="{22E34496-D5B3-42ED-8A78-1F2985B00272}" destId="{1E970214-4C9F-467B-B4E5-985E439288DF}" srcOrd="0" destOrd="0" presId="urn:microsoft.com/office/officeart/2005/8/layout/cycle2"/>
    <dgm:cxn modelId="{E432A4C7-370A-4008-993A-877468D758A3}" type="presOf" srcId="{4416A447-2E86-4B3A-8169-EFD4250C8CC8}" destId="{1A9748A0-2290-4D1B-BEE2-4DC07416B837}" srcOrd="0" destOrd="0" presId="urn:microsoft.com/office/officeart/2005/8/layout/cycle2"/>
    <dgm:cxn modelId="{098EB6CF-5AE0-4814-84D5-4D305002B283}" type="presOf" srcId="{B4E0F860-33A3-4D85-A9D8-1055F141D190}" destId="{DF354DA6-B90C-43C7-915A-CB1CCF3818BE}" srcOrd="0"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7A6A73D5-E025-474F-8E57-9BD736402570}" type="presOf" srcId="{C0AE6C40-7BCF-45B8-9227-05A01CAE1812}" destId="{A71B9886-13EB-40E2-8F73-C634626052B5}" srcOrd="0" destOrd="0" presId="urn:microsoft.com/office/officeart/2005/8/layout/cycle2"/>
    <dgm:cxn modelId="{658530DE-C3C5-47BF-B027-D0EFD1356F28}" type="presOf" srcId="{90B3E853-9577-4A0B-A458-B83FF8A749A3}" destId="{2E9F577C-BAAE-486E-8527-32FB959A0131}" srcOrd="0"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E7CE06E1-FA69-4AA7-860B-99821B386AD2}" srcId="{C0AE6C40-7BCF-45B8-9227-05A01CAE1812}" destId="{C1B81FC3-6C90-459B-9615-BA42E88FF579}" srcOrd="1" destOrd="0" parTransId="{21BCFDE6-DC66-4100-A69D-F4A3354ACA7E}" sibTransId="{B4E0F860-33A3-4D85-A9D8-1055F141D190}"/>
    <dgm:cxn modelId="{E24293F4-1995-4FD8-AFE2-C5720FBB8E74}" type="presOf" srcId="{DAE5D95D-B602-4905-8B18-CCA682A2726C}" destId="{C9654E20-B465-4C9C-9035-9209691AA3D1}" srcOrd="0" destOrd="0" presId="urn:microsoft.com/office/officeart/2005/8/layout/cycle2"/>
    <dgm:cxn modelId="{A1FB34FB-D7BA-4C86-AC37-977609A5284B}" type="presOf" srcId="{D889992C-5C18-4273-B023-863D2239191B}" destId="{6890CB21-059B-4BE6-91D4-A667352E98C4}" srcOrd="1" destOrd="0" presId="urn:microsoft.com/office/officeart/2005/8/layout/cycle2"/>
    <dgm:cxn modelId="{CD53D956-2B11-48CC-8658-AC0B47717B83}" type="presParOf" srcId="{A71B9886-13EB-40E2-8F73-C634626052B5}" destId="{BFEFB972-C25E-4D83-BA7A-4631ABDC426A}" srcOrd="0" destOrd="0" presId="urn:microsoft.com/office/officeart/2005/8/layout/cycle2"/>
    <dgm:cxn modelId="{B909EE07-A062-44DD-BA2D-74EEA4B80991}" type="presParOf" srcId="{A71B9886-13EB-40E2-8F73-C634626052B5}" destId="{1A9748A0-2290-4D1B-BEE2-4DC07416B837}" srcOrd="1" destOrd="0" presId="urn:microsoft.com/office/officeart/2005/8/layout/cycle2"/>
    <dgm:cxn modelId="{DB1C4CB8-7721-4ADA-91FF-7EAF5F6D6A23}" type="presParOf" srcId="{1A9748A0-2290-4D1B-BEE2-4DC07416B837}" destId="{6768F4C3-FA35-45A7-AA33-9BF428C83360}" srcOrd="0" destOrd="0" presId="urn:microsoft.com/office/officeart/2005/8/layout/cycle2"/>
    <dgm:cxn modelId="{FBC53659-65CA-42D4-9890-E56AC0B05B37}" type="presParOf" srcId="{A71B9886-13EB-40E2-8F73-C634626052B5}" destId="{C2E4C92D-4FD8-41F1-90FD-1807DCD2FAC3}" srcOrd="2" destOrd="0" presId="urn:microsoft.com/office/officeart/2005/8/layout/cycle2"/>
    <dgm:cxn modelId="{25C96BC2-6278-4429-94E3-2599A0129D7D}" type="presParOf" srcId="{A71B9886-13EB-40E2-8F73-C634626052B5}" destId="{DF354DA6-B90C-43C7-915A-CB1CCF3818BE}" srcOrd="3" destOrd="0" presId="urn:microsoft.com/office/officeart/2005/8/layout/cycle2"/>
    <dgm:cxn modelId="{438FF892-5507-438D-B91F-5B81C986DCAA}" type="presParOf" srcId="{DF354DA6-B90C-43C7-915A-CB1CCF3818BE}" destId="{8AA5ED5F-69AC-4D52-8FCE-602D814ED24F}" srcOrd="0" destOrd="0" presId="urn:microsoft.com/office/officeart/2005/8/layout/cycle2"/>
    <dgm:cxn modelId="{9014F782-D6D9-4901-B8EE-5F99BD40395E}" type="presParOf" srcId="{A71B9886-13EB-40E2-8F73-C634626052B5}" destId="{C9654E20-B465-4C9C-9035-9209691AA3D1}" srcOrd="4" destOrd="0" presId="urn:microsoft.com/office/officeart/2005/8/layout/cycle2"/>
    <dgm:cxn modelId="{496A3CB9-944A-420A-B2AE-84E47F5D5A41}" type="presParOf" srcId="{A71B9886-13EB-40E2-8F73-C634626052B5}" destId="{E2EEEFEB-9D06-4561-92FB-BD72ABD2310D}" srcOrd="5" destOrd="0" presId="urn:microsoft.com/office/officeart/2005/8/layout/cycle2"/>
    <dgm:cxn modelId="{1DA5BA4A-9D0D-4971-9976-385BE2591A87}" type="presParOf" srcId="{E2EEEFEB-9D06-4561-92FB-BD72ABD2310D}" destId="{6890CB21-059B-4BE6-91D4-A667352E98C4}" srcOrd="0" destOrd="0" presId="urn:microsoft.com/office/officeart/2005/8/layout/cycle2"/>
    <dgm:cxn modelId="{FB1E4296-5D3D-41BF-88B7-12D7FF83C623}" type="presParOf" srcId="{A71B9886-13EB-40E2-8F73-C634626052B5}" destId="{2E9F577C-BAAE-486E-8527-32FB959A0131}" srcOrd="6" destOrd="0" presId="urn:microsoft.com/office/officeart/2005/8/layout/cycle2"/>
    <dgm:cxn modelId="{D72625C3-92C4-47A7-9093-B7E4C4A3326D}" type="presParOf" srcId="{A71B9886-13EB-40E2-8F73-C634626052B5}" destId="{64CCD64C-7FF6-4444-A7C4-B0745FAB8111}" srcOrd="7" destOrd="0" presId="urn:microsoft.com/office/officeart/2005/8/layout/cycle2"/>
    <dgm:cxn modelId="{041F6385-33EA-4755-B18D-3EB2F194982E}" type="presParOf" srcId="{64CCD64C-7FF6-4444-A7C4-B0745FAB8111}" destId="{BBE125B0-AAC5-4401-AEE4-F807775BA5E1}" srcOrd="0" destOrd="0" presId="urn:microsoft.com/office/officeart/2005/8/layout/cycle2"/>
    <dgm:cxn modelId="{24BF81E4-3D79-4188-84F6-0FC50EAAF188}" type="presParOf" srcId="{A71B9886-13EB-40E2-8F73-C634626052B5}" destId="{1E970214-4C9F-467B-B4E5-985E439288DF}" srcOrd="8" destOrd="0" presId="urn:microsoft.com/office/officeart/2005/8/layout/cycle2"/>
    <dgm:cxn modelId="{3BE758A9-740D-4D27-AFF2-E0CF762E7774}" type="presParOf" srcId="{A71B9886-13EB-40E2-8F73-C634626052B5}" destId="{7FB8D3E9-11CF-4D25-9568-0C45A1980113}" srcOrd="9" destOrd="0" presId="urn:microsoft.com/office/officeart/2005/8/layout/cycle2"/>
    <dgm:cxn modelId="{8800FEE9-5A3B-4CA6-AB15-BDBB1692DB3E}"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Titiro</a:t>
          </a:r>
        </a:p>
        <a:p>
          <a:r>
            <a:rPr lang="en-NZ" sz="2400" b="1" dirty="0">
              <a:solidFill>
                <a:srgbClr val="C00000"/>
              </a:solidFill>
              <a:effectLst>
                <a:outerShdw blurRad="38100" dist="38100" dir="2700000" algn="tl">
                  <a:srgbClr val="000000">
                    <a:alpha val="43137"/>
                  </a:srgbClr>
                </a:outerShdw>
              </a:effectLst>
              <a:latin typeface="+mj-lt"/>
            </a:rPr>
            <a:t>I</a:t>
          </a:r>
        </a:p>
        <a:p>
          <a:r>
            <a:rPr lang="en-NZ" sz="2400" b="1" dirty="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Kotahi</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O</a:t>
          </a:r>
        </a:p>
        <a:p>
          <a:r>
            <a:rPr lang="en-NZ" sz="2400" b="1" dirty="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300" b="1" dirty="0">
              <a:solidFill>
                <a:schemeClr val="bg1"/>
              </a:solidFill>
              <a:effectLst>
                <a:outerShdw blurRad="38100" dist="38100" dir="2700000" algn="tl">
                  <a:srgbClr val="000000">
                    <a:alpha val="43137"/>
                  </a:srgbClr>
                </a:outerShdw>
              </a:effectLst>
              <a:latin typeface="+mj-lt"/>
            </a:rPr>
            <a:t>Rewa</a:t>
          </a:r>
        </a:p>
        <a:p>
          <a:r>
            <a:rPr lang="en-NZ" sz="2400" b="1" dirty="0">
              <a:solidFill>
                <a:srgbClr val="C00000"/>
              </a:solidFill>
              <a:effectLst>
                <a:outerShdw blurRad="38100" dist="38100" dir="2700000" algn="tl">
                  <a:srgbClr val="000000">
                    <a:alpha val="43137"/>
                  </a:srgbClr>
                </a:outerShdw>
              </a:effectLst>
              <a:latin typeface="+mj-lt"/>
            </a:rPr>
            <a:t>E</a:t>
          </a:r>
        </a:p>
        <a:p>
          <a:r>
            <a:rPr lang="en-NZ" sz="2400" b="1" dirty="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Tupu</a:t>
          </a:r>
        </a:p>
        <a:p>
          <a:r>
            <a:rPr lang="en-NZ" sz="2400" b="1" dirty="0">
              <a:solidFill>
                <a:srgbClr val="C00000"/>
              </a:solidFill>
              <a:effectLst>
                <a:outerShdw blurRad="38100" dist="38100" dir="2700000" algn="tl">
                  <a:srgbClr val="000000">
                    <a:alpha val="43137"/>
                  </a:srgbClr>
                </a:outerShdw>
              </a:effectLst>
              <a:latin typeface="+mj-lt"/>
            </a:rPr>
            <a:t>U</a:t>
          </a:r>
        </a:p>
        <a:p>
          <a:r>
            <a:rPr lang="en-NZ" sz="2400" b="1" dirty="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Rawa</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A</a:t>
          </a:r>
        </a:p>
        <a:p>
          <a:r>
            <a:rPr lang="en-NZ" sz="2400" b="1" dirty="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pt>
    <dgm:pt modelId="{BFEFB972-C25E-4D83-BA7A-4631ABDC426A}" type="pres">
      <dgm:prSet presAssocID="{B6D26BB3-1DCC-445C-A3D0-5E65BBB7BC0D}" presName="node" presStyleLbl="node1" presStyleIdx="0" presStyleCnt="5">
        <dgm:presLayoutVars>
          <dgm:bulletEnabled val="1"/>
        </dgm:presLayoutVars>
      </dgm:prSet>
      <dgm:spPr/>
    </dgm:pt>
    <dgm:pt modelId="{1A9748A0-2290-4D1B-BEE2-4DC07416B837}" type="pres">
      <dgm:prSet presAssocID="{4416A447-2E86-4B3A-8169-EFD4250C8CC8}" presName="sibTrans" presStyleLbl="sibTrans2D1" presStyleIdx="0" presStyleCnt="5" custLinFactNeighborX="53824" custLinFactNeighborY="-29154"/>
      <dgm:spPr/>
    </dgm:pt>
    <dgm:pt modelId="{6768F4C3-FA35-45A7-AA33-9BF428C83360}" type="pres">
      <dgm:prSet presAssocID="{4416A447-2E86-4B3A-8169-EFD4250C8CC8}" presName="connectorText" presStyleLbl="sibTrans2D1" presStyleIdx="0" presStyleCnt="5"/>
      <dgm:spPr/>
    </dgm:pt>
    <dgm:pt modelId="{C2E4C92D-4FD8-41F1-90FD-1807DCD2FAC3}" type="pres">
      <dgm:prSet presAssocID="{C1B81FC3-6C90-459B-9615-BA42E88FF579}" presName="node" presStyleLbl="node1" presStyleIdx="1" presStyleCnt="5">
        <dgm:presLayoutVars>
          <dgm:bulletEnabled val="1"/>
        </dgm:presLayoutVars>
      </dgm:prSet>
      <dgm:spPr/>
    </dgm:pt>
    <dgm:pt modelId="{DF354DA6-B90C-43C7-915A-CB1CCF3818BE}" type="pres">
      <dgm:prSet presAssocID="{B4E0F860-33A3-4D85-A9D8-1055F141D190}" presName="sibTrans" presStyleLbl="sibTrans2D1" presStyleIdx="1" presStyleCnt="5" custLinFactNeighborX="46519" custLinFactNeighborY="14325"/>
      <dgm:spPr/>
    </dgm:pt>
    <dgm:pt modelId="{8AA5ED5F-69AC-4D52-8FCE-602D814ED24F}" type="pres">
      <dgm:prSet presAssocID="{B4E0F860-33A3-4D85-A9D8-1055F141D190}" presName="connectorText" presStyleLbl="sibTrans2D1" presStyleIdx="1" presStyleCnt="5"/>
      <dgm:spPr/>
    </dgm:pt>
    <dgm:pt modelId="{C9654E20-B465-4C9C-9035-9209691AA3D1}" type="pres">
      <dgm:prSet presAssocID="{DAE5D95D-B602-4905-8B18-CCA682A2726C}" presName="node" presStyleLbl="node1" presStyleIdx="2" presStyleCnt="5">
        <dgm:presLayoutVars>
          <dgm:bulletEnabled val="1"/>
        </dgm:presLayoutVars>
      </dgm:prSet>
      <dgm:spPr/>
    </dgm:pt>
    <dgm:pt modelId="{E2EEEFEB-9D06-4561-92FB-BD72ABD2310D}" type="pres">
      <dgm:prSet presAssocID="{D889992C-5C18-4273-B023-863D2239191B}" presName="sibTrans" presStyleLbl="sibTrans2D1" presStyleIdx="2" presStyleCnt="5" custLinFactNeighborX="-2830" custLinFactNeighborY="35924"/>
      <dgm:spPr/>
    </dgm:pt>
    <dgm:pt modelId="{6890CB21-059B-4BE6-91D4-A667352E98C4}" type="pres">
      <dgm:prSet presAssocID="{D889992C-5C18-4273-B023-863D2239191B}" presName="connectorText" presStyleLbl="sibTrans2D1" presStyleIdx="2" presStyleCnt="5"/>
      <dgm:spPr/>
    </dgm:pt>
    <dgm:pt modelId="{2E9F577C-BAAE-486E-8527-32FB959A0131}" type="pres">
      <dgm:prSet presAssocID="{90B3E853-9577-4A0B-A458-B83FF8A749A3}" presName="node" presStyleLbl="node1" presStyleIdx="3" presStyleCnt="5">
        <dgm:presLayoutVars>
          <dgm:bulletEnabled val="1"/>
        </dgm:presLayoutVars>
      </dgm:prSet>
      <dgm:spPr/>
    </dgm:pt>
    <dgm:pt modelId="{64CCD64C-7FF6-4444-A7C4-B0745FAB8111}" type="pres">
      <dgm:prSet presAssocID="{8052ADCE-EDF9-4CF5-818D-CB928778CE40}" presName="sibTrans" presStyleLbl="sibTrans2D1" presStyleIdx="3" presStyleCnt="5" custLinFactNeighborX="-46175" custLinFactNeighborY="8836"/>
      <dgm:spPr/>
    </dgm:pt>
    <dgm:pt modelId="{BBE125B0-AAC5-4401-AEE4-F807775BA5E1}" type="pres">
      <dgm:prSet presAssocID="{8052ADCE-EDF9-4CF5-818D-CB928778CE40}" presName="connectorText" presStyleLbl="sibTrans2D1" presStyleIdx="3" presStyleCnt="5"/>
      <dgm:spPr/>
    </dgm:pt>
    <dgm:pt modelId="{1E970214-4C9F-467B-B4E5-985E439288DF}" type="pres">
      <dgm:prSet presAssocID="{22E34496-D5B3-42ED-8A78-1F2985B00272}" presName="node" presStyleLbl="node1" presStyleIdx="4" presStyleCnt="5">
        <dgm:presLayoutVars>
          <dgm:bulletEnabled val="1"/>
        </dgm:presLayoutVars>
      </dgm:prSet>
      <dgm:spPr/>
    </dgm:pt>
    <dgm:pt modelId="{7FB8D3E9-11CF-4D25-9568-0C45A1980113}" type="pres">
      <dgm:prSet presAssocID="{F8AAB733-7240-4429-8C8F-A6CB19921B38}" presName="sibTrans" presStyleLbl="sibTrans2D1" presStyleIdx="4" presStyleCnt="5" custLinFactNeighborX="-37950" custLinFactNeighborY="-54069"/>
      <dgm:spPr/>
    </dgm:pt>
    <dgm:pt modelId="{4FF6E1BA-DE0A-42A9-B5D1-17321178C7A1}" type="pres">
      <dgm:prSet presAssocID="{F8AAB733-7240-4429-8C8F-A6CB19921B38}" presName="connectorText" presStyleLbl="sibTrans2D1" presStyleIdx="4" presStyleCnt="5"/>
      <dgm:spPr/>
    </dgm:pt>
  </dgm:ptLst>
  <dgm:cxnLst>
    <dgm:cxn modelId="{B1EA3719-DB86-476C-8BC4-02CF15E9BD28}" type="presOf" srcId="{8052ADCE-EDF9-4CF5-818D-CB928778CE40}" destId="{BBE125B0-AAC5-4401-AEE4-F807775BA5E1}" srcOrd="1" destOrd="0" presId="urn:microsoft.com/office/officeart/2005/8/layout/cycle2"/>
    <dgm:cxn modelId="{F445421B-6F44-49E0-B9A7-9317D7EB0EAF}" type="presOf" srcId="{C1B81FC3-6C90-459B-9615-BA42E88FF579}" destId="{C2E4C92D-4FD8-41F1-90FD-1807DCD2FAC3}"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40D2702D-2627-4AE3-A039-0866BAEBB714}" type="presOf" srcId="{B6D26BB3-1DCC-445C-A3D0-5E65BBB7BC0D}" destId="{BFEFB972-C25E-4D83-BA7A-4631ABDC426A}" srcOrd="0" destOrd="0" presId="urn:microsoft.com/office/officeart/2005/8/layout/cycle2"/>
    <dgm:cxn modelId="{92AD2D35-2B04-4D1E-86D9-4AB9B7806DE2}" type="presOf" srcId="{B4E0F860-33A3-4D85-A9D8-1055F141D190}" destId="{DF354DA6-B90C-43C7-915A-CB1CCF3818BE}" srcOrd="0" destOrd="0" presId="urn:microsoft.com/office/officeart/2005/8/layout/cycle2"/>
    <dgm:cxn modelId="{956DD33B-DEFB-467C-A439-0DD47ADDCEA2}" type="presOf" srcId="{22E34496-D5B3-42ED-8A78-1F2985B00272}" destId="{1E970214-4C9F-467B-B4E5-985E439288DF}" srcOrd="0" destOrd="0" presId="urn:microsoft.com/office/officeart/2005/8/layout/cycle2"/>
    <dgm:cxn modelId="{B2C49F44-F0D5-445B-9932-F623556EC98C}" type="presOf" srcId="{D889992C-5C18-4273-B023-863D2239191B}" destId="{E2EEEFEB-9D06-4561-92FB-BD72ABD2310D}" srcOrd="0" destOrd="0" presId="urn:microsoft.com/office/officeart/2005/8/layout/cycle2"/>
    <dgm:cxn modelId="{B7B3156B-6292-446E-A18A-DA8D6052AACD}" type="presOf" srcId="{D889992C-5C18-4273-B023-863D2239191B}" destId="{6890CB21-059B-4BE6-91D4-A667352E98C4}" srcOrd="1" destOrd="0" presId="urn:microsoft.com/office/officeart/2005/8/layout/cycle2"/>
    <dgm:cxn modelId="{81A3D571-1189-40F8-AB5B-AA8A46CC7FB6}" type="presOf" srcId="{B4E0F860-33A3-4D85-A9D8-1055F141D190}" destId="{8AA5ED5F-69AC-4D52-8FCE-602D814ED24F}" srcOrd="1" destOrd="0" presId="urn:microsoft.com/office/officeart/2005/8/layout/cycle2"/>
    <dgm:cxn modelId="{7165E277-624E-4B2F-9D40-ABA8677EB580}" type="presOf" srcId="{F8AAB733-7240-4429-8C8F-A6CB19921B38}" destId="{4FF6E1BA-DE0A-42A9-B5D1-17321178C7A1}" srcOrd="1" destOrd="0" presId="urn:microsoft.com/office/officeart/2005/8/layout/cycle2"/>
    <dgm:cxn modelId="{DCFAC391-FE89-4F0E-BD07-9398BF58BCF2}" type="presOf" srcId="{4416A447-2E86-4B3A-8169-EFD4250C8CC8}" destId="{1A9748A0-2290-4D1B-BEE2-4DC07416B837}" srcOrd="0" destOrd="0" presId="urn:microsoft.com/office/officeart/2005/8/layout/cycle2"/>
    <dgm:cxn modelId="{37632DAD-7B7B-44FB-A302-B3F7304C886B}" type="presOf" srcId="{8052ADCE-EDF9-4CF5-818D-CB928778CE40}" destId="{64CCD64C-7FF6-4444-A7C4-B0745FAB8111}"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5CD5A0BC-F586-49AA-8761-D8625DD0517A}" type="presOf" srcId="{DAE5D95D-B602-4905-8B18-CCA682A2726C}" destId="{C9654E20-B465-4C9C-9035-9209691AA3D1}" srcOrd="0" destOrd="0" presId="urn:microsoft.com/office/officeart/2005/8/layout/cycle2"/>
    <dgm:cxn modelId="{9827F2C3-3193-453B-BBBA-89BE6F4A6023}" type="presOf" srcId="{90B3E853-9577-4A0B-A458-B83FF8A749A3}" destId="{2E9F577C-BAAE-486E-8527-32FB959A0131}" srcOrd="0" destOrd="0" presId="urn:microsoft.com/office/officeart/2005/8/layout/cycle2"/>
    <dgm:cxn modelId="{2E09A9C9-8EC5-4747-8107-E45A2C6299C7}" type="presOf" srcId="{F8AAB733-7240-4429-8C8F-A6CB19921B38}" destId="{7FB8D3E9-11CF-4D25-9568-0C45A1980113}" srcOrd="0"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8348FBDE-9D32-45B5-938B-A0AC01A67C1E}" srcId="{C0AE6C40-7BCF-45B8-9227-05A01CAE1812}" destId="{B6D26BB3-1DCC-445C-A3D0-5E65BBB7BC0D}" srcOrd="0" destOrd="0" parTransId="{AA85502C-14BB-4035-95A1-21380D34A3E6}" sibTransId="{4416A447-2E86-4B3A-8169-EFD4250C8CC8}"/>
    <dgm:cxn modelId="{E7CE06E1-FA69-4AA7-860B-99821B386AD2}" srcId="{C0AE6C40-7BCF-45B8-9227-05A01CAE1812}" destId="{C1B81FC3-6C90-459B-9615-BA42E88FF579}" srcOrd="1" destOrd="0" parTransId="{21BCFDE6-DC66-4100-A69D-F4A3354ACA7E}" sibTransId="{B4E0F860-33A3-4D85-A9D8-1055F141D190}"/>
    <dgm:cxn modelId="{5D220BE5-4BC4-47BF-922A-DD7E344C841D}" type="presOf" srcId="{4416A447-2E86-4B3A-8169-EFD4250C8CC8}" destId="{6768F4C3-FA35-45A7-AA33-9BF428C83360}" srcOrd="1" destOrd="0" presId="urn:microsoft.com/office/officeart/2005/8/layout/cycle2"/>
    <dgm:cxn modelId="{6E1960F7-129E-4106-AA0F-FCBF791B4B8C}" type="presOf" srcId="{C0AE6C40-7BCF-45B8-9227-05A01CAE1812}" destId="{A71B9886-13EB-40E2-8F73-C634626052B5}" srcOrd="0" destOrd="0" presId="urn:microsoft.com/office/officeart/2005/8/layout/cycle2"/>
    <dgm:cxn modelId="{093AB6C3-D2A0-4B31-B3E9-50FC81A40A8C}" type="presParOf" srcId="{A71B9886-13EB-40E2-8F73-C634626052B5}" destId="{BFEFB972-C25E-4D83-BA7A-4631ABDC426A}" srcOrd="0" destOrd="0" presId="urn:microsoft.com/office/officeart/2005/8/layout/cycle2"/>
    <dgm:cxn modelId="{307A2399-0D96-4DB2-ABFA-6B6324403EBF}" type="presParOf" srcId="{A71B9886-13EB-40E2-8F73-C634626052B5}" destId="{1A9748A0-2290-4D1B-BEE2-4DC07416B837}" srcOrd="1" destOrd="0" presId="urn:microsoft.com/office/officeart/2005/8/layout/cycle2"/>
    <dgm:cxn modelId="{EF053F47-6042-46DF-A62E-153946E92FA5}" type="presParOf" srcId="{1A9748A0-2290-4D1B-BEE2-4DC07416B837}" destId="{6768F4C3-FA35-45A7-AA33-9BF428C83360}" srcOrd="0" destOrd="0" presId="urn:microsoft.com/office/officeart/2005/8/layout/cycle2"/>
    <dgm:cxn modelId="{797B5B0A-3478-481F-8823-8FE39EE3752B}" type="presParOf" srcId="{A71B9886-13EB-40E2-8F73-C634626052B5}" destId="{C2E4C92D-4FD8-41F1-90FD-1807DCD2FAC3}" srcOrd="2" destOrd="0" presId="urn:microsoft.com/office/officeart/2005/8/layout/cycle2"/>
    <dgm:cxn modelId="{4E1548D5-96D6-486D-B2D1-4A7ACA644093}" type="presParOf" srcId="{A71B9886-13EB-40E2-8F73-C634626052B5}" destId="{DF354DA6-B90C-43C7-915A-CB1CCF3818BE}" srcOrd="3" destOrd="0" presId="urn:microsoft.com/office/officeart/2005/8/layout/cycle2"/>
    <dgm:cxn modelId="{BFDCC51F-3B28-41E5-9A4E-54624640F9B6}" type="presParOf" srcId="{DF354DA6-B90C-43C7-915A-CB1CCF3818BE}" destId="{8AA5ED5F-69AC-4D52-8FCE-602D814ED24F}" srcOrd="0" destOrd="0" presId="urn:microsoft.com/office/officeart/2005/8/layout/cycle2"/>
    <dgm:cxn modelId="{DC958DA2-8603-4DF4-BFB0-054E8E5C2126}" type="presParOf" srcId="{A71B9886-13EB-40E2-8F73-C634626052B5}" destId="{C9654E20-B465-4C9C-9035-9209691AA3D1}" srcOrd="4" destOrd="0" presId="urn:microsoft.com/office/officeart/2005/8/layout/cycle2"/>
    <dgm:cxn modelId="{B53B0F07-D400-4A07-A91A-067A7C32B066}" type="presParOf" srcId="{A71B9886-13EB-40E2-8F73-C634626052B5}" destId="{E2EEEFEB-9D06-4561-92FB-BD72ABD2310D}" srcOrd="5" destOrd="0" presId="urn:microsoft.com/office/officeart/2005/8/layout/cycle2"/>
    <dgm:cxn modelId="{FF3D888E-46EE-4D07-9D08-40B6B4747D5B}" type="presParOf" srcId="{E2EEEFEB-9D06-4561-92FB-BD72ABD2310D}" destId="{6890CB21-059B-4BE6-91D4-A667352E98C4}" srcOrd="0" destOrd="0" presId="urn:microsoft.com/office/officeart/2005/8/layout/cycle2"/>
    <dgm:cxn modelId="{F70B2DFC-2E76-4092-AD33-E666D03BAEA0}" type="presParOf" srcId="{A71B9886-13EB-40E2-8F73-C634626052B5}" destId="{2E9F577C-BAAE-486E-8527-32FB959A0131}" srcOrd="6" destOrd="0" presId="urn:microsoft.com/office/officeart/2005/8/layout/cycle2"/>
    <dgm:cxn modelId="{D7C144E6-A4E9-4264-9E59-806B6A809021}" type="presParOf" srcId="{A71B9886-13EB-40E2-8F73-C634626052B5}" destId="{64CCD64C-7FF6-4444-A7C4-B0745FAB8111}" srcOrd="7" destOrd="0" presId="urn:microsoft.com/office/officeart/2005/8/layout/cycle2"/>
    <dgm:cxn modelId="{464BADE2-9A74-4D48-A1B8-B16BD40E26FA}" type="presParOf" srcId="{64CCD64C-7FF6-4444-A7C4-B0745FAB8111}" destId="{BBE125B0-AAC5-4401-AEE4-F807775BA5E1}" srcOrd="0" destOrd="0" presId="urn:microsoft.com/office/officeart/2005/8/layout/cycle2"/>
    <dgm:cxn modelId="{58F8766E-7B57-4706-930C-FB22C50B0AC0}" type="presParOf" srcId="{A71B9886-13EB-40E2-8F73-C634626052B5}" destId="{1E970214-4C9F-467B-B4E5-985E439288DF}" srcOrd="8" destOrd="0" presId="urn:microsoft.com/office/officeart/2005/8/layout/cycle2"/>
    <dgm:cxn modelId="{0CDF938E-0D1F-4027-9827-F5DBA3CA6ECC}" type="presParOf" srcId="{A71B9886-13EB-40E2-8F73-C634626052B5}" destId="{7FB8D3E9-11CF-4D25-9568-0C45A1980113}" srcOrd="9" destOrd="0" presId="urn:microsoft.com/office/officeart/2005/8/layout/cycle2"/>
    <dgm:cxn modelId="{BDAED6C0-D850-45E0-BE04-E931F44994ED}"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Titiro</a:t>
          </a:r>
        </a:p>
        <a:p>
          <a:r>
            <a:rPr lang="en-NZ" sz="2400" b="1" dirty="0">
              <a:solidFill>
                <a:srgbClr val="C00000"/>
              </a:solidFill>
              <a:effectLst>
                <a:outerShdw blurRad="38100" dist="38100" dir="2700000" algn="tl">
                  <a:srgbClr val="000000">
                    <a:alpha val="43137"/>
                  </a:srgbClr>
                </a:outerShdw>
              </a:effectLst>
              <a:latin typeface="+mj-lt"/>
            </a:rPr>
            <a:t>I</a:t>
          </a:r>
        </a:p>
        <a:p>
          <a:r>
            <a:rPr lang="en-NZ" sz="2400" b="1" dirty="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Kotahi</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O</a:t>
          </a:r>
        </a:p>
        <a:p>
          <a:r>
            <a:rPr lang="en-NZ" sz="2400" b="1" dirty="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300" b="1" dirty="0">
              <a:solidFill>
                <a:schemeClr val="bg1"/>
              </a:solidFill>
              <a:effectLst>
                <a:outerShdw blurRad="38100" dist="38100" dir="2700000" algn="tl">
                  <a:srgbClr val="000000">
                    <a:alpha val="43137"/>
                  </a:srgbClr>
                </a:outerShdw>
              </a:effectLst>
              <a:latin typeface="+mj-lt"/>
            </a:rPr>
            <a:t>Rewa</a:t>
          </a:r>
        </a:p>
        <a:p>
          <a:r>
            <a:rPr lang="en-NZ" sz="2400" b="1" dirty="0">
              <a:solidFill>
                <a:srgbClr val="C00000"/>
              </a:solidFill>
              <a:effectLst>
                <a:outerShdw blurRad="38100" dist="38100" dir="2700000" algn="tl">
                  <a:srgbClr val="000000">
                    <a:alpha val="43137"/>
                  </a:srgbClr>
                </a:outerShdw>
              </a:effectLst>
              <a:latin typeface="+mj-lt"/>
            </a:rPr>
            <a:t>E</a:t>
          </a:r>
        </a:p>
        <a:p>
          <a:r>
            <a:rPr lang="en-NZ" sz="2400" b="1" dirty="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a:solidFill>
                <a:schemeClr val="bg1"/>
              </a:solidFill>
              <a:effectLst>
                <a:outerShdw blurRad="38100" dist="38100" dir="2700000" algn="tl">
                  <a:srgbClr val="000000">
                    <a:alpha val="43137"/>
                  </a:srgbClr>
                </a:outerShdw>
              </a:effectLst>
              <a:latin typeface="+mj-lt"/>
            </a:rPr>
            <a:t>Tupu</a:t>
          </a:r>
        </a:p>
        <a:p>
          <a:r>
            <a:rPr lang="en-NZ" sz="2400" b="1" dirty="0">
              <a:solidFill>
                <a:srgbClr val="C00000"/>
              </a:solidFill>
              <a:effectLst>
                <a:outerShdw blurRad="38100" dist="38100" dir="2700000" algn="tl">
                  <a:srgbClr val="000000">
                    <a:alpha val="43137"/>
                  </a:srgbClr>
                </a:outerShdw>
              </a:effectLst>
              <a:latin typeface="+mj-lt"/>
            </a:rPr>
            <a:t>U</a:t>
          </a:r>
        </a:p>
        <a:p>
          <a:r>
            <a:rPr lang="en-NZ" sz="2400" b="1" dirty="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Rawa</a:t>
          </a:r>
          <a:endParaRPr lang="en-NZ" sz="2400" b="1" dirty="0">
            <a:solidFill>
              <a:schemeClr val="bg1"/>
            </a:solidFill>
            <a:effectLst>
              <a:outerShdw blurRad="38100" dist="38100" dir="2700000" algn="tl">
                <a:srgbClr val="000000">
                  <a:alpha val="43137"/>
                </a:srgbClr>
              </a:outerShdw>
            </a:effectLst>
            <a:latin typeface="+mj-lt"/>
          </a:endParaRPr>
        </a:p>
        <a:p>
          <a:r>
            <a:rPr lang="en-NZ" sz="2400" b="1" dirty="0">
              <a:solidFill>
                <a:srgbClr val="C00000"/>
              </a:solidFill>
              <a:effectLst>
                <a:outerShdw blurRad="38100" dist="38100" dir="2700000" algn="tl">
                  <a:srgbClr val="000000">
                    <a:alpha val="43137"/>
                  </a:srgbClr>
                </a:outerShdw>
              </a:effectLst>
              <a:latin typeface="+mj-lt"/>
            </a:rPr>
            <a:t>A</a:t>
          </a:r>
        </a:p>
        <a:p>
          <a:r>
            <a:rPr lang="en-NZ" sz="2400" b="1" dirty="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pt>
    <dgm:pt modelId="{BFEFB972-C25E-4D83-BA7A-4631ABDC426A}" type="pres">
      <dgm:prSet presAssocID="{B6D26BB3-1DCC-445C-A3D0-5E65BBB7BC0D}" presName="node" presStyleLbl="node1" presStyleIdx="0" presStyleCnt="5">
        <dgm:presLayoutVars>
          <dgm:bulletEnabled val="1"/>
        </dgm:presLayoutVars>
      </dgm:prSet>
      <dgm:spPr/>
    </dgm:pt>
    <dgm:pt modelId="{1A9748A0-2290-4D1B-BEE2-4DC07416B837}" type="pres">
      <dgm:prSet presAssocID="{4416A447-2E86-4B3A-8169-EFD4250C8CC8}" presName="sibTrans" presStyleLbl="sibTrans2D1" presStyleIdx="0" presStyleCnt="5" custLinFactNeighborX="53824" custLinFactNeighborY="-29154"/>
      <dgm:spPr/>
    </dgm:pt>
    <dgm:pt modelId="{6768F4C3-FA35-45A7-AA33-9BF428C83360}" type="pres">
      <dgm:prSet presAssocID="{4416A447-2E86-4B3A-8169-EFD4250C8CC8}" presName="connectorText" presStyleLbl="sibTrans2D1" presStyleIdx="0" presStyleCnt="5"/>
      <dgm:spPr/>
    </dgm:pt>
    <dgm:pt modelId="{C2E4C92D-4FD8-41F1-90FD-1807DCD2FAC3}" type="pres">
      <dgm:prSet presAssocID="{C1B81FC3-6C90-459B-9615-BA42E88FF579}" presName="node" presStyleLbl="node1" presStyleIdx="1" presStyleCnt="5">
        <dgm:presLayoutVars>
          <dgm:bulletEnabled val="1"/>
        </dgm:presLayoutVars>
      </dgm:prSet>
      <dgm:spPr/>
    </dgm:pt>
    <dgm:pt modelId="{DF354DA6-B90C-43C7-915A-CB1CCF3818BE}" type="pres">
      <dgm:prSet presAssocID="{B4E0F860-33A3-4D85-A9D8-1055F141D190}" presName="sibTrans" presStyleLbl="sibTrans2D1" presStyleIdx="1" presStyleCnt="5" custLinFactNeighborX="46519" custLinFactNeighborY="14325"/>
      <dgm:spPr/>
    </dgm:pt>
    <dgm:pt modelId="{8AA5ED5F-69AC-4D52-8FCE-602D814ED24F}" type="pres">
      <dgm:prSet presAssocID="{B4E0F860-33A3-4D85-A9D8-1055F141D190}" presName="connectorText" presStyleLbl="sibTrans2D1" presStyleIdx="1" presStyleCnt="5"/>
      <dgm:spPr/>
    </dgm:pt>
    <dgm:pt modelId="{C9654E20-B465-4C9C-9035-9209691AA3D1}" type="pres">
      <dgm:prSet presAssocID="{DAE5D95D-B602-4905-8B18-CCA682A2726C}" presName="node" presStyleLbl="node1" presStyleIdx="2" presStyleCnt="5">
        <dgm:presLayoutVars>
          <dgm:bulletEnabled val="1"/>
        </dgm:presLayoutVars>
      </dgm:prSet>
      <dgm:spPr/>
    </dgm:pt>
    <dgm:pt modelId="{E2EEEFEB-9D06-4561-92FB-BD72ABD2310D}" type="pres">
      <dgm:prSet presAssocID="{D889992C-5C18-4273-B023-863D2239191B}" presName="sibTrans" presStyleLbl="sibTrans2D1" presStyleIdx="2" presStyleCnt="5" custLinFactNeighborX="-2830" custLinFactNeighborY="35924"/>
      <dgm:spPr/>
    </dgm:pt>
    <dgm:pt modelId="{6890CB21-059B-4BE6-91D4-A667352E98C4}" type="pres">
      <dgm:prSet presAssocID="{D889992C-5C18-4273-B023-863D2239191B}" presName="connectorText" presStyleLbl="sibTrans2D1" presStyleIdx="2" presStyleCnt="5"/>
      <dgm:spPr/>
    </dgm:pt>
    <dgm:pt modelId="{2E9F577C-BAAE-486E-8527-32FB959A0131}" type="pres">
      <dgm:prSet presAssocID="{90B3E853-9577-4A0B-A458-B83FF8A749A3}" presName="node" presStyleLbl="node1" presStyleIdx="3" presStyleCnt="5">
        <dgm:presLayoutVars>
          <dgm:bulletEnabled val="1"/>
        </dgm:presLayoutVars>
      </dgm:prSet>
      <dgm:spPr/>
    </dgm:pt>
    <dgm:pt modelId="{64CCD64C-7FF6-4444-A7C4-B0745FAB8111}" type="pres">
      <dgm:prSet presAssocID="{8052ADCE-EDF9-4CF5-818D-CB928778CE40}" presName="sibTrans" presStyleLbl="sibTrans2D1" presStyleIdx="3" presStyleCnt="5" custLinFactNeighborX="-46175" custLinFactNeighborY="8836"/>
      <dgm:spPr/>
    </dgm:pt>
    <dgm:pt modelId="{BBE125B0-AAC5-4401-AEE4-F807775BA5E1}" type="pres">
      <dgm:prSet presAssocID="{8052ADCE-EDF9-4CF5-818D-CB928778CE40}" presName="connectorText" presStyleLbl="sibTrans2D1" presStyleIdx="3" presStyleCnt="5"/>
      <dgm:spPr/>
    </dgm:pt>
    <dgm:pt modelId="{1E970214-4C9F-467B-B4E5-985E439288DF}" type="pres">
      <dgm:prSet presAssocID="{22E34496-D5B3-42ED-8A78-1F2985B00272}" presName="node" presStyleLbl="node1" presStyleIdx="4" presStyleCnt="5">
        <dgm:presLayoutVars>
          <dgm:bulletEnabled val="1"/>
        </dgm:presLayoutVars>
      </dgm:prSet>
      <dgm:spPr/>
    </dgm:pt>
    <dgm:pt modelId="{7FB8D3E9-11CF-4D25-9568-0C45A1980113}" type="pres">
      <dgm:prSet presAssocID="{F8AAB733-7240-4429-8C8F-A6CB19921B38}" presName="sibTrans" presStyleLbl="sibTrans2D1" presStyleIdx="4" presStyleCnt="5" custLinFactNeighborX="-37950" custLinFactNeighborY="-54069"/>
      <dgm:spPr/>
    </dgm:pt>
    <dgm:pt modelId="{4FF6E1BA-DE0A-42A9-B5D1-17321178C7A1}" type="pres">
      <dgm:prSet presAssocID="{F8AAB733-7240-4429-8C8F-A6CB19921B38}" presName="connectorText" presStyleLbl="sibTrans2D1" presStyleIdx="4" presStyleCnt="5"/>
      <dgm:spPr/>
    </dgm:pt>
  </dgm:ptLst>
  <dgm:cxnLst>
    <dgm:cxn modelId="{6708B807-73EF-477D-B675-07FF206949A3}" type="presOf" srcId="{8052ADCE-EDF9-4CF5-818D-CB928778CE40}" destId="{64CCD64C-7FF6-4444-A7C4-B0745FAB8111}" srcOrd="0" destOrd="0" presId="urn:microsoft.com/office/officeart/2005/8/layout/cycle2"/>
    <dgm:cxn modelId="{07BB2212-4091-457E-88C0-1A2A304AC394}" type="presOf" srcId="{B4E0F860-33A3-4D85-A9D8-1055F141D190}" destId="{8AA5ED5F-69AC-4D52-8FCE-602D814ED24F}" srcOrd="1"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C2D29123-A3D4-46CD-A0A0-90DE79A7B739}" type="presOf" srcId="{F8AAB733-7240-4429-8C8F-A6CB19921B38}" destId="{7FB8D3E9-11CF-4D25-9568-0C45A1980113}" srcOrd="0" destOrd="0" presId="urn:microsoft.com/office/officeart/2005/8/layout/cycle2"/>
    <dgm:cxn modelId="{663D6C24-D648-4BCB-87CD-6D00D783F452}" type="presOf" srcId="{B4E0F860-33A3-4D85-A9D8-1055F141D190}" destId="{DF354DA6-B90C-43C7-915A-CB1CCF3818BE}" srcOrd="0" destOrd="0" presId="urn:microsoft.com/office/officeart/2005/8/layout/cycle2"/>
    <dgm:cxn modelId="{0F680C5D-E55C-40E1-9220-9820E7BF377D}" type="presOf" srcId="{F8AAB733-7240-4429-8C8F-A6CB19921B38}" destId="{4FF6E1BA-DE0A-42A9-B5D1-17321178C7A1}" srcOrd="1" destOrd="0" presId="urn:microsoft.com/office/officeart/2005/8/layout/cycle2"/>
    <dgm:cxn modelId="{A045B25E-9221-4D6C-B01E-78C6986C8774}" type="presOf" srcId="{DAE5D95D-B602-4905-8B18-CCA682A2726C}" destId="{C9654E20-B465-4C9C-9035-9209691AA3D1}" srcOrd="0" destOrd="0" presId="urn:microsoft.com/office/officeart/2005/8/layout/cycle2"/>
    <dgm:cxn modelId="{A7852A48-2554-4E4E-9E21-C5A53E7849C1}" type="presOf" srcId="{D889992C-5C18-4273-B023-863D2239191B}" destId="{E2EEEFEB-9D06-4561-92FB-BD72ABD2310D}" srcOrd="0" destOrd="0" presId="urn:microsoft.com/office/officeart/2005/8/layout/cycle2"/>
    <dgm:cxn modelId="{7ABAD349-0419-4A75-AB76-94E296AB3E3B}" type="presOf" srcId="{8052ADCE-EDF9-4CF5-818D-CB928778CE40}" destId="{BBE125B0-AAC5-4401-AEE4-F807775BA5E1}" srcOrd="1" destOrd="0" presId="urn:microsoft.com/office/officeart/2005/8/layout/cycle2"/>
    <dgm:cxn modelId="{A29A7050-A6EC-4732-B9DD-406CC0539DEE}" type="presOf" srcId="{4416A447-2E86-4B3A-8169-EFD4250C8CC8}" destId="{6768F4C3-FA35-45A7-AA33-9BF428C83360}" srcOrd="1" destOrd="0" presId="urn:microsoft.com/office/officeart/2005/8/layout/cycle2"/>
    <dgm:cxn modelId="{19A0DB99-AC54-43CC-81B1-6A1DF8BAEA01}" type="presOf" srcId="{4416A447-2E86-4B3A-8169-EFD4250C8CC8}" destId="{1A9748A0-2290-4D1B-BEE2-4DC07416B837}" srcOrd="0" destOrd="0" presId="urn:microsoft.com/office/officeart/2005/8/layout/cycle2"/>
    <dgm:cxn modelId="{FDCE47AC-9A81-41DB-B1F3-7F83DF07F320}" type="presOf" srcId="{B6D26BB3-1DCC-445C-A3D0-5E65BBB7BC0D}" destId="{BFEFB972-C25E-4D83-BA7A-4631ABDC426A}" srcOrd="0" destOrd="0" presId="urn:microsoft.com/office/officeart/2005/8/layout/cycle2"/>
    <dgm:cxn modelId="{0179D3AD-B40A-45BB-89CD-D5E7135A76D8}" type="presOf" srcId="{C1B81FC3-6C90-459B-9615-BA42E88FF579}" destId="{C2E4C92D-4FD8-41F1-90FD-1807DCD2FAC3}"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C9D044BA-EFC2-45CC-8FD3-AC4E21792619}" type="presOf" srcId="{C0AE6C40-7BCF-45B8-9227-05A01CAE1812}" destId="{A71B9886-13EB-40E2-8F73-C634626052B5}" srcOrd="0"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FF2820D5-7EF4-4288-8EC0-8C20F8AED219}" type="presOf" srcId="{90B3E853-9577-4A0B-A458-B83FF8A749A3}" destId="{2E9F577C-BAAE-486E-8527-32FB959A0131}" srcOrd="0" destOrd="0" presId="urn:microsoft.com/office/officeart/2005/8/layout/cycle2"/>
    <dgm:cxn modelId="{108B3DD8-379D-4941-AC90-FFA2E3E0A445}" type="presOf" srcId="{22E34496-D5B3-42ED-8A78-1F2985B00272}" destId="{1E970214-4C9F-467B-B4E5-985E439288DF}" srcOrd="0" destOrd="0" presId="urn:microsoft.com/office/officeart/2005/8/layout/cycle2"/>
    <dgm:cxn modelId="{1B46C2DB-F379-4453-A599-F8C34061B241}" type="presOf" srcId="{D889992C-5C18-4273-B023-863D2239191B}" destId="{6890CB21-059B-4BE6-91D4-A667352E98C4}" srcOrd="1"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E7CE06E1-FA69-4AA7-860B-99821B386AD2}" srcId="{C0AE6C40-7BCF-45B8-9227-05A01CAE1812}" destId="{C1B81FC3-6C90-459B-9615-BA42E88FF579}" srcOrd="1" destOrd="0" parTransId="{21BCFDE6-DC66-4100-A69D-F4A3354ACA7E}" sibTransId="{B4E0F860-33A3-4D85-A9D8-1055F141D190}"/>
    <dgm:cxn modelId="{7D428A54-9367-4E46-9194-221044068898}" type="presParOf" srcId="{A71B9886-13EB-40E2-8F73-C634626052B5}" destId="{BFEFB972-C25E-4D83-BA7A-4631ABDC426A}" srcOrd="0" destOrd="0" presId="urn:microsoft.com/office/officeart/2005/8/layout/cycle2"/>
    <dgm:cxn modelId="{F3A63513-39FA-411D-907F-BFB900F07F94}" type="presParOf" srcId="{A71B9886-13EB-40E2-8F73-C634626052B5}" destId="{1A9748A0-2290-4D1B-BEE2-4DC07416B837}" srcOrd="1" destOrd="0" presId="urn:microsoft.com/office/officeart/2005/8/layout/cycle2"/>
    <dgm:cxn modelId="{030EB44B-69DB-4534-B154-AE90FF540D91}" type="presParOf" srcId="{1A9748A0-2290-4D1B-BEE2-4DC07416B837}" destId="{6768F4C3-FA35-45A7-AA33-9BF428C83360}" srcOrd="0" destOrd="0" presId="urn:microsoft.com/office/officeart/2005/8/layout/cycle2"/>
    <dgm:cxn modelId="{A07B0338-8A78-4B4B-A505-3F25AA0095A5}" type="presParOf" srcId="{A71B9886-13EB-40E2-8F73-C634626052B5}" destId="{C2E4C92D-4FD8-41F1-90FD-1807DCD2FAC3}" srcOrd="2" destOrd="0" presId="urn:microsoft.com/office/officeart/2005/8/layout/cycle2"/>
    <dgm:cxn modelId="{5B4FEFC6-ADD4-42B6-B2CF-8A08C1F0839E}" type="presParOf" srcId="{A71B9886-13EB-40E2-8F73-C634626052B5}" destId="{DF354DA6-B90C-43C7-915A-CB1CCF3818BE}" srcOrd="3" destOrd="0" presId="urn:microsoft.com/office/officeart/2005/8/layout/cycle2"/>
    <dgm:cxn modelId="{34FA9E00-6E0C-41D9-8388-D57C913D4672}" type="presParOf" srcId="{DF354DA6-B90C-43C7-915A-CB1CCF3818BE}" destId="{8AA5ED5F-69AC-4D52-8FCE-602D814ED24F}" srcOrd="0" destOrd="0" presId="urn:microsoft.com/office/officeart/2005/8/layout/cycle2"/>
    <dgm:cxn modelId="{1A681E48-B98A-4EAA-AEF1-0A7711E389F7}" type="presParOf" srcId="{A71B9886-13EB-40E2-8F73-C634626052B5}" destId="{C9654E20-B465-4C9C-9035-9209691AA3D1}" srcOrd="4" destOrd="0" presId="urn:microsoft.com/office/officeart/2005/8/layout/cycle2"/>
    <dgm:cxn modelId="{073DE81B-1062-43CF-A098-D82224C99D56}" type="presParOf" srcId="{A71B9886-13EB-40E2-8F73-C634626052B5}" destId="{E2EEEFEB-9D06-4561-92FB-BD72ABD2310D}" srcOrd="5" destOrd="0" presId="urn:microsoft.com/office/officeart/2005/8/layout/cycle2"/>
    <dgm:cxn modelId="{49069A54-81C8-41C1-AA1A-B03A0D609521}" type="presParOf" srcId="{E2EEEFEB-9D06-4561-92FB-BD72ABD2310D}" destId="{6890CB21-059B-4BE6-91D4-A667352E98C4}" srcOrd="0" destOrd="0" presId="urn:microsoft.com/office/officeart/2005/8/layout/cycle2"/>
    <dgm:cxn modelId="{7BB68737-23E7-4A9B-9433-A513D3635022}" type="presParOf" srcId="{A71B9886-13EB-40E2-8F73-C634626052B5}" destId="{2E9F577C-BAAE-486E-8527-32FB959A0131}" srcOrd="6" destOrd="0" presId="urn:microsoft.com/office/officeart/2005/8/layout/cycle2"/>
    <dgm:cxn modelId="{8AE3AF3F-9838-4568-93E3-35DC39D84DF9}" type="presParOf" srcId="{A71B9886-13EB-40E2-8F73-C634626052B5}" destId="{64CCD64C-7FF6-4444-A7C4-B0745FAB8111}" srcOrd="7" destOrd="0" presId="urn:microsoft.com/office/officeart/2005/8/layout/cycle2"/>
    <dgm:cxn modelId="{23CB7682-FEEE-4012-89D6-BAB0F34F2023}" type="presParOf" srcId="{64CCD64C-7FF6-4444-A7C4-B0745FAB8111}" destId="{BBE125B0-AAC5-4401-AEE4-F807775BA5E1}" srcOrd="0" destOrd="0" presId="urn:microsoft.com/office/officeart/2005/8/layout/cycle2"/>
    <dgm:cxn modelId="{565CFCA4-1D39-4383-AB94-CA8763DF97B0}" type="presParOf" srcId="{A71B9886-13EB-40E2-8F73-C634626052B5}" destId="{1E970214-4C9F-467B-B4E5-985E439288DF}" srcOrd="8" destOrd="0" presId="urn:microsoft.com/office/officeart/2005/8/layout/cycle2"/>
    <dgm:cxn modelId="{0999BD29-B4F6-4801-B88C-06FDB01D3A4F}" type="presParOf" srcId="{A71B9886-13EB-40E2-8F73-C634626052B5}" destId="{7FB8D3E9-11CF-4D25-9568-0C45A1980113}" srcOrd="9" destOrd="0" presId="urn:microsoft.com/office/officeart/2005/8/layout/cycle2"/>
    <dgm:cxn modelId="{73EC8FCF-6190-416A-9668-58E9D8FE4D85}"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BC97CB7-0481-4D3B-9EAE-6574873DF3B7}" type="doc">
      <dgm:prSet loTypeId="urn:microsoft.com/office/officeart/2005/8/layout/pyramid1" loCatId="pyramid" qsTypeId="urn:microsoft.com/office/officeart/2005/8/quickstyle/3d2" qsCatId="3D" csTypeId="urn:microsoft.com/office/officeart/2005/8/colors/colorful1" csCatId="colorful" phldr="1"/>
      <dgm:spPr/>
      <dgm:t>
        <a:bodyPr/>
        <a:lstStyle/>
        <a:p>
          <a:endParaRPr lang="en-NZ"/>
        </a:p>
      </dgm:t>
    </dgm:pt>
    <dgm:pt modelId="{A7D4BDB1-03C2-42DF-9BB8-9AB86AE56B3E}">
      <dgm:prSet phldrT="[Text]" custT="1"/>
      <dgm:spPr>
        <a:gradFill rotWithShape="0">
          <a:gsLst>
            <a:gs pos="0">
              <a:srgbClr val="A603AB"/>
            </a:gs>
            <a:gs pos="3000">
              <a:srgbClr val="0819FB"/>
            </a:gs>
            <a:gs pos="0">
              <a:srgbClr val="1A8D48"/>
            </a:gs>
            <a:gs pos="80000">
              <a:srgbClr val="FFFF00"/>
            </a:gs>
            <a:gs pos="8000">
              <a:srgbClr val="EE3F17"/>
            </a:gs>
            <a:gs pos="88000">
              <a:srgbClr val="E81766"/>
            </a:gs>
            <a:gs pos="100000">
              <a:srgbClr val="A603AB"/>
            </a:gs>
          </a:gsLst>
          <a:lin ang="16200000" scaled="0"/>
        </a:gradFill>
      </dgm:spPr>
      <dgm:t>
        <a:bodyPr/>
        <a:lstStyle/>
        <a:p>
          <a:endParaRPr lang="en-NZ" sz="2000" dirty="0"/>
        </a:p>
        <a:p>
          <a:r>
            <a:rPr lang="en-NZ" sz="1400" b="1" dirty="0"/>
            <a:t>Vulnerable          &amp; Complex</a:t>
          </a:r>
        </a:p>
      </dgm:t>
    </dgm:pt>
    <dgm:pt modelId="{6936A72E-2EA2-4C31-9024-2E9041A28A6C}" type="parTrans" cxnId="{64D4DBB5-CEA8-4A5B-9CC6-606B17B5DCBF}">
      <dgm:prSet/>
      <dgm:spPr/>
      <dgm:t>
        <a:bodyPr/>
        <a:lstStyle/>
        <a:p>
          <a:endParaRPr lang="en-NZ"/>
        </a:p>
      </dgm:t>
    </dgm:pt>
    <dgm:pt modelId="{D0CE5CE0-8476-4907-8993-E1CB245230F4}" type="sibTrans" cxnId="{64D4DBB5-CEA8-4A5B-9CC6-606B17B5DCBF}">
      <dgm:prSet/>
      <dgm:spPr/>
      <dgm:t>
        <a:bodyPr/>
        <a:lstStyle/>
        <a:p>
          <a:endParaRPr lang="en-NZ"/>
        </a:p>
      </dgm:t>
    </dgm:pt>
    <dgm:pt modelId="{02BCD19B-C3BB-4A23-BEEB-005723472D92}">
      <dgm:prSet phldrT="[Text]"/>
      <dgm:spPr/>
      <dgm:t>
        <a:bodyPr/>
        <a:lstStyle/>
        <a:p>
          <a:r>
            <a:rPr lang="en-NZ" b="1" dirty="0"/>
            <a:t>Highest  Risk</a:t>
          </a:r>
        </a:p>
      </dgm:t>
    </dgm:pt>
    <dgm:pt modelId="{85EE61FB-4DEB-4ED2-946C-3A1D8E68592C}" type="parTrans" cxnId="{E92B3939-39ED-4ECC-BCE7-BF28A2A0332C}">
      <dgm:prSet/>
      <dgm:spPr/>
      <dgm:t>
        <a:bodyPr/>
        <a:lstStyle/>
        <a:p>
          <a:endParaRPr lang="en-NZ"/>
        </a:p>
      </dgm:t>
    </dgm:pt>
    <dgm:pt modelId="{E6AD3074-02CD-443D-8D0B-273B2AE76CBC}" type="sibTrans" cxnId="{E92B3939-39ED-4ECC-BCE7-BF28A2A0332C}">
      <dgm:prSet/>
      <dgm:spPr/>
      <dgm:t>
        <a:bodyPr/>
        <a:lstStyle/>
        <a:p>
          <a:endParaRPr lang="en-NZ"/>
        </a:p>
      </dgm:t>
    </dgm:pt>
    <dgm:pt modelId="{D73ACD69-B6AA-4CCB-9E70-FB4E97CF5DE1}">
      <dgm:prSet phldrT="[Text]"/>
      <dgm:spPr/>
      <dgm:t>
        <a:bodyPr/>
        <a:lstStyle/>
        <a:p>
          <a:r>
            <a:rPr lang="en-NZ" b="1" dirty="0">
              <a:solidFill>
                <a:schemeClr val="bg1"/>
              </a:solidFill>
            </a:rPr>
            <a:t>High Risk</a:t>
          </a:r>
        </a:p>
      </dgm:t>
    </dgm:pt>
    <dgm:pt modelId="{F1C09E99-43ED-40B0-A48E-FA296A881DC5}" type="parTrans" cxnId="{B7D90A30-3571-4C42-BF55-A95672DFA7D3}">
      <dgm:prSet/>
      <dgm:spPr/>
      <dgm:t>
        <a:bodyPr/>
        <a:lstStyle/>
        <a:p>
          <a:endParaRPr lang="en-NZ"/>
        </a:p>
      </dgm:t>
    </dgm:pt>
    <dgm:pt modelId="{8A7E5659-E67D-4174-AF13-5E9E88224F3B}" type="sibTrans" cxnId="{B7D90A30-3571-4C42-BF55-A95672DFA7D3}">
      <dgm:prSet/>
      <dgm:spPr/>
      <dgm:t>
        <a:bodyPr/>
        <a:lstStyle/>
        <a:p>
          <a:endParaRPr lang="en-NZ"/>
        </a:p>
      </dgm:t>
    </dgm:pt>
    <dgm:pt modelId="{1F7C2753-226B-4355-A119-C5C30FF0448B}">
      <dgm:prSet/>
      <dgm:spPr/>
      <dgm:t>
        <a:bodyPr/>
        <a:lstStyle/>
        <a:p>
          <a:r>
            <a:rPr lang="en-NZ" b="1" dirty="0"/>
            <a:t>Moderate Risk</a:t>
          </a:r>
        </a:p>
      </dgm:t>
    </dgm:pt>
    <dgm:pt modelId="{3C54DC2A-B19E-458D-9B50-592C7ED2BF82}" type="parTrans" cxnId="{468C837B-1F82-4B4E-8E09-3F6F95B93044}">
      <dgm:prSet/>
      <dgm:spPr/>
      <dgm:t>
        <a:bodyPr/>
        <a:lstStyle/>
        <a:p>
          <a:endParaRPr lang="en-NZ"/>
        </a:p>
      </dgm:t>
    </dgm:pt>
    <dgm:pt modelId="{5A14A971-7FEC-45F4-A206-C073A27EC34E}" type="sibTrans" cxnId="{468C837B-1F82-4B4E-8E09-3F6F95B93044}">
      <dgm:prSet/>
      <dgm:spPr/>
      <dgm:t>
        <a:bodyPr/>
        <a:lstStyle/>
        <a:p>
          <a:endParaRPr lang="en-NZ"/>
        </a:p>
      </dgm:t>
    </dgm:pt>
    <dgm:pt modelId="{51413F2E-4572-4954-BC1E-2BBF43949998}">
      <dgm:prSet/>
      <dgm:spPr/>
      <dgm:t>
        <a:bodyPr/>
        <a:lstStyle/>
        <a:p>
          <a:r>
            <a:rPr lang="en-NZ" b="1" dirty="0"/>
            <a:t>Pasifika Fanau in Communities</a:t>
          </a:r>
        </a:p>
      </dgm:t>
    </dgm:pt>
    <dgm:pt modelId="{1B988498-402F-45A2-9E83-F2FB6422F701}" type="parTrans" cxnId="{C3DFA513-BD98-476C-B266-B33EA1480490}">
      <dgm:prSet/>
      <dgm:spPr/>
      <dgm:t>
        <a:bodyPr/>
        <a:lstStyle/>
        <a:p>
          <a:endParaRPr lang="en-NZ"/>
        </a:p>
      </dgm:t>
    </dgm:pt>
    <dgm:pt modelId="{123384E2-D376-4C32-8E9E-4EDF509D52FC}" type="sibTrans" cxnId="{C3DFA513-BD98-476C-B266-B33EA1480490}">
      <dgm:prSet/>
      <dgm:spPr/>
      <dgm:t>
        <a:bodyPr/>
        <a:lstStyle/>
        <a:p>
          <a:endParaRPr lang="en-NZ"/>
        </a:p>
      </dgm:t>
    </dgm:pt>
    <dgm:pt modelId="{5A7E1199-3C0A-4BAC-9885-599D8DF09851}" type="pres">
      <dgm:prSet presAssocID="{2BC97CB7-0481-4D3B-9EAE-6574873DF3B7}" presName="Name0" presStyleCnt="0">
        <dgm:presLayoutVars>
          <dgm:dir/>
          <dgm:animLvl val="lvl"/>
          <dgm:resizeHandles val="exact"/>
        </dgm:presLayoutVars>
      </dgm:prSet>
      <dgm:spPr/>
    </dgm:pt>
    <dgm:pt modelId="{1E940A24-5201-4D80-8E00-0E2A7F6DA873}" type="pres">
      <dgm:prSet presAssocID="{A7D4BDB1-03C2-42DF-9BB8-9AB86AE56B3E}" presName="Name8" presStyleCnt="0"/>
      <dgm:spPr/>
    </dgm:pt>
    <dgm:pt modelId="{5282EF2D-AAD6-4283-9E3C-92F214DACD0A}" type="pres">
      <dgm:prSet presAssocID="{A7D4BDB1-03C2-42DF-9BB8-9AB86AE56B3E}" presName="level" presStyleLbl="node1" presStyleIdx="0" presStyleCnt="5">
        <dgm:presLayoutVars>
          <dgm:chMax val="1"/>
          <dgm:bulletEnabled val="1"/>
        </dgm:presLayoutVars>
      </dgm:prSet>
      <dgm:spPr/>
    </dgm:pt>
    <dgm:pt modelId="{9FBC8157-0BFF-4556-985C-FAAC54267D55}" type="pres">
      <dgm:prSet presAssocID="{A7D4BDB1-03C2-42DF-9BB8-9AB86AE56B3E}" presName="levelTx" presStyleLbl="revTx" presStyleIdx="0" presStyleCnt="0">
        <dgm:presLayoutVars>
          <dgm:chMax val="1"/>
          <dgm:bulletEnabled val="1"/>
        </dgm:presLayoutVars>
      </dgm:prSet>
      <dgm:spPr/>
    </dgm:pt>
    <dgm:pt modelId="{881DB991-E52F-446F-8EAE-A9CEF7B36A6C}" type="pres">
      <dgm:prSet presAssocID="{02BCD19B-C3BB-4A23-BEEB-005723472D92}" presName="Name8" presStyleCnt="0"/>
      <dgm:spPr/>
    </dgm:pt>
    <dgm:pt modelId="{D2F7F983-CC94-4EF0-90E2-F93EA9D77DD5}" type="pres">
      <dgm:prSet presAssocID="{02BCD19B-C3BB-4A23-BEEB-005723472D92}" presName="level" presStyleLbl="node1" presStyleIdx="1" presStyleCnt="5" custScaleY="65700">
        <dgm:presLayoutVars>
          <dgm:chMax val="1"/>
          <dgm:bulletEnabled val="1"/>
        </dgm:presLayoutVars>
      </dgm:prSet>
      <dgm:spPr/>
    </dgm:pt>
    <dgm:pt modelId="{FC721FA8-77A3-45D8-BBEB-0A32B67F459A}" type="pres">
      <dgm:prSet presAssocID="{02BCD19B-C3BB-4A23-BEEB-005723472D92}" presName="levelTx" presStyleLbl="revTx" presStyleIdx="0" presStyleCnt="0">
        <dgm:presLayoutVars>
          <dgm:chMax val="1"/>
          <dgm:bulletEnabled val="1"/>
        </dgm:presLayoutVars>
      </dgm:prSet>
      <dgm:spPr/>
    </dgm:pt>
    <dgm:pt modelId="{E09FF846-8E6A-4EFA-AADB-D55BFB386050}" type="pres">
      <dgm:prSet presAssocID="{D73ACD69-B6AA-4CCB-9E70-FB4E97CF5DE1}" presName="Name8" presStyleCnt="0"/>
      <dgm:spPr/>
    </dgm:pt>
    <dgm:pt modelId="{5360B6A5-FA23-4B30-8FFF-9707FD5A60F2}" type="pres">
      <dgm:prSet presAssocID="{D73ACD69-B6AA-4CCB-9E70-FB4E97CF5DE1}" presName="level" presStyleLbl="node1" presStyleIdx="2" presStyleCnt="5">
        <dgm:presLayoutVars>
          <dgm:chMax val="1"/>
          <dgm:bulletEnabled val="1"/>
        </dgm:presLayoutVars>
      </dgm:prSet>
      <dgm:spPr/>
    </dgm:pt>
    <dgm:pt modelId="{90696A78-AF02-4833-BA4E-4BCD39BF44CF}" type="pres">
      <dgm:prSet presAssocID="{D73ACD69-B6AA-4CCB-9E70-FB4E97CF5DE1}" presName="levelTx" presStyleLbl="revTx" presStyleIdx="0" presStyleCnt="0">
        <dgm:presLayoutVars>
          <dgm:chMax val="1"/>
          <dgm:bulletEnabled val="1"/>
        </dgm:presLayoutVars>
      </dgm:prSet>
      <dgm:spPr/>
    </dgm:pt>
    <dgm:pt modelId="{573B3A61-44C3-4A8C-9E20-1310988C25E2}" type="pres">
      <dgm:prSet presAssocID="{1F7C2753-226B-4355-A119-C5C30FF0448B}" presName="Name8" presStyleCnt="0"/>
      <dgm:spPr/>
    </dgm:pt>
    <dgm:pt modelId="{878B96F1-3C42-4184-A0F9-BB536556AEF8}" type="pres">
      <dgm:prSet presAssocID="{1F7C2753-226B-4355-A119-C5C30FF0448B}" presName="level" presStyleLbl="node1" presStyleIdx="3" presStyleCnt="5">
        <dgm:presLayoutVars>
          <dgm:chMax val="1"/>
          <dgm:bulletEnabled val="1"/>
        </dgm:presLayoutVars>
      </dgm:prSet>
      <dgm:spPr/>
    </dgm:pt>
    <dgm:pt modelId="{80106BB7-FAAC-44CF-97BB-1DDB7A8CAA1D}" type="pres">
      <dgm:prSet presAssocID="{1F7C2753-226B-4355-A119-C5C30FF0448B}" presName="levelTx" presStyleLbl="revTx" presStyleIdx="0" presStyleCnt="0">
        <dgm:presLayoutVars>
          <dgm:chMax val="1"/>
          <dgm:bulletEnabled val="1"/>
        </dgm:presLayoutVars>
      </dgm:prSet>
      <dgm:spPr/>
    </dgm:pt>
    <dgm:pt modelId="{51D836E6-B55B-4EE2-81A9-E002859A9102}" type="pres">
      <dgm:prSet presAssocID="{51413F2E-4572-4954-BC1E-2BBF43949998}" presName="Name8" presStyleCnt="0"/>
      <dgm:spPr/>
    </dgm:pt>
    <dgm:pt modelId="{B7B79AD6-990E-4917-8B91-29D6904DFB35}" type="pres">
      <dgm:prSet presAssocID="{51413F2E-4572-4954-BC1E-2BBF43949998}" presName="level" presStyleLbl="node1" presStyleIdx="4" presStyleCnt="5">
        <dgm:presLayoutVars>
          <dgm:chMax val="1"/>
          <dgm:bulletEnabled val="1"/>
        </dgm:presLayoutVars>
      </dgm:prSet>
      <dgm:spPr/>
    </dgm:pt>
    <dgm:pt modelId="{0D9755F6-B302-4084-8D8E-17C5F4A3BE73}" type="pres">
      <dgm:prSet presAssocID="{51413F2E-4572-4954-BC1E-2BBF43949998}" presName="levelTx" presStyleLbl="revTx" presStyleIdx="0" presStyleCnt="0">
        <dgm:presLayoutVars>
          <dgm:chMax val="1"/>
          <dgm:bulletEnabled val="1"/>
        </dgm:presLayoutVars>
      </dgm:prSet>
      <dgm:spPr/>
    </dgm:pt>
  </dgm:ptLst>
  <dgm:cxnLst>
    <dgm:cxn modelId="{24604111-A893-45C9-BBB4-A3702C0988E8}" type="presOf" srcId="{02BCD19B-C3BB-4A23-BEEB-005723472D92}" destId="{D2F7F983-CC94-4EF0-90E2-F93EA9D77DD5}" srcOrd="0" destOrd="0" presId="urn:microsoft.com/office/officeart/2005/8/layout/pyramid1"/>
    <dgm:cxn modelId="{C3DFA513-BD98-476C-B266-B33EA1480490}" srcId="{2BC97CB7-0481-4D3B-9EAE-6574873DF3B7}" destId="{51413F2E-4572-4954-BC1E-2BBF43949998}" srcOrd="4" destOrd="0" parTransId="{1B988498-402F-45A2-9E83-F2FB6422F701}" sibTransId="{123384E2-D376-4C32-8E9E-4EDF509D52FC}"/>
    <dgm:cxn modelId="{DBEFF12B-E64E-4D9F-841E-EA8DE23C5117}" type="presOf" srcId="{1F7C2753-226B-4355-A119-C5C30FF0448B}" destId="{878B96F1-3C42-4184-A0F9-BB536556AEF8}" srcOrd="0" destOrd="0" presId="urn:microsoft.com/office/officeart/2005/8/layout/pyramid1"/>
    <dgm:cxn modelId="{B7D90A30-3571-4C42-BF55-A95672DFA7D3}" srcId="{2BC97CB7-0481-4D3B-9EAE-6574873DF3B7}" destId="{D73ACD69-B6AA-4CCB-9E70-FB4E97CF5DE1}" srcOrd="2" destOrd="0" parTransId="{F1C09E99-43ED-40B0-A48E-FA296A881DC5}" sibTransId="{8A7E5659-E67D-4174-AF13-5E9E88224F3B}"/>
    <dgm:cxn modelId="{E92B3939-39ED-4ECC-BCE7-BF28A2A0332C}" srcId="{2BC97CB7-0481-4D3B-9EAE-6574873DF3B7}" destId="{02BCD19B-C3BB-4A23-BEEB-005723472D92}" srcOrd="1" destOrd="0" parTransId="{85EE61FB-4DEB-4ED2-946C-3A1D8E68592C}" sibTransId="{E6AD3074-02CD-443D-8D0B-273B2AE76CBC}"/>
    <dgm:cxn modelId="{45A7B343-8C93-4F6D-BC46-C323E5B2FFB0}" type="presOf" srcId="{A7D4BDB1-03C2-42DF-9BB8-9AB86AE56B3E}" destId="{9FBC8157-0BFF-4556-985C-FAAC54267D55}" srcOrd="1" destOrd="0" presId="urn:microsoft.com/office/officeart/2005/8/layout/pyramid1"/>
    <dgm:cxn modelId="{468C837B-1F82-4B4E-8E09-3F6F95B93044}" srcId="{2BC97CB7-0481-4D3B-9EAE-6574873DF3B7}" destId="{1F7C2753-226B-4355-A119-C5C30FF0448B}" srcOrd="3" destOrd="0" parTransId="{3C54DC2A-B19E-458D-9B50-592C7ED2BF82}" sibTransId="{5A14A971-7FEC-45F4-A206-C073A27EC34E}"/>
    <dgm:cxn modelId="{6857D98D-E742-4229-840D-6BFA0F7E3784}" type="presOf" srcId="{1F7C2753-226B-4355-A119-C5C30FF0448B}" destId="{80106BB7-FAAC-44CF-97BB-1DDB7A8CAA1D}" srcOrd="1" destOrd="0" presId="urn:microsoft.com/office/officeart/2005/8/layout/pyramid1"/>
    <dgm:cxn modelId="{9F8C82B1-C7AE-4982-BE7C-255A867F4C8D}" type="presOf" srcId="{2BC97CB7-0481-4D3B-9EAE-6574873DF3B7}" destId="{5A7E1199-3C0A-4BAC-9885-599D8DF09851}" srcOrd="0" destOrd="0" presId="urn:microsoft.com/office/officeart/2005/8/layout/pyramid1"/>
    <dgm:cxn modelId="{C35CD0B1-E50A-419E-B85E-5FBB09ACA1B2}" type="presOf" srcId="{A7D4BDB1-03C2-42DF-9BB8-9AB86AE56B3E}" destId="{5282EF2D-AAD6-4283-9E3C-92F214DACD0A}" srcOrd="0" destOrd="0" presId="urn:microsoft.com/office/officeart/2005/8/layout/pyramid1"/>
    <dgm:cxn modelId="{64D4DBB5-CEA8-4A5B-9CC6-606B17B5DCBF}" srcId="{2BC97CB7-0481-4D3B-9EAE-6574873DF3B7}" destId="{A7D4BDB1-03C2-42DF-9BB8-9AB86AE56B3E}" srcOrd="0" destOrd="0" parTransId="{6936A72E-2EA2-4C31-9024-2E9041A28A6C}" sibTransId="{D0CE5CE0-8476-4907-8993-E1CB245230F4}"/>
    <dgm:cxn modelId="{8C7C2FD0-F043-4B46-82F2-7ACD0A46335D}" type="presOf" srcId="{02BCD19B-C3BB-4A23-BEEB-005723472D92}" destId="{FC721FA8-77A3-45D8-BBEB-0A32B67F459A}" srcOrd="1" destOrd="0" presId="urn:microsoft.com/office/officeart/2005/8/layout/pyramid1"/>
    <dgm:cxn modelId="{6CEC0DEC-8C5A-40F5-9C24-CF426B39AE33}" type="presOf" srcId="{51413F2E-4572-4954-BC1E-2BBF43949998}" destId="{0D9755F6-B302-4084-8D8E-17C5F4A3BE73}" srcOrd="1" destOrd="0" presId="urn:microsoft.com/office/officeart/2005/8/layout/pyramid1"/>
    <dgm:cxn modelId="{F46150F8-9F09-459F-8084-23BD5E8ED4C3}" type="presOf" srcId="{D73ACD69-B6AA-4CCB-9E70-FB4E97CF5DE1}" destId="{90696A78-AF02-4833-BA4E-4BCD39BF44CF}" srcOrd="1" destOrd="0" presId="urn:microsoft.com/office/officeart/2005/8/layout/pyramid1"/>
    <dgm:cxn modelId="{F3EEDFF9-27DE-45D8-86F0-8554CD2B2BC6}" type="presOf" srcId="{51413F2E-4572-4954-BC1E-2BBF43949998}" destId="{B7B79AD6-990E-4917-8B91-29D6904DFB35}" srcOrd="0" destOrd="0" presId="urn:microsoft.com/office/officeart/2005/8/layout/pyramid1"/>
    <dgm:cxn modelId="{F052FFFB-5631-4450-A3CD-9596BF9D4A0A}" type="presOf" srcId="{D73ACD69-B6AA-4CCB-9E70-FB4E97CF5DE1}" destId="{5360B6A5-FA23-4B30-8FFF-9707FD5A60F2}" srcOrd="0" destOrd="0" presId="urn:microsoft.com/office/officeart/2005/8/layout/pyramid1"/>
    <dgm:cxn modelId="{6043E7F2-65C2-4BD3-B511-BD49EA9B234A}" type="presParOf" srcId="{5A7E1199-3C0A-4BAC-9885-599D8DF09851}" destId="{1E940A24-5201-4D80-8E00-0E2A7F6DA873}" srcOrd="0" destOrd="0" presId="urn:microsoft.com/office/officeart/2005/8/layout/pyramid1"/>
    <dgm:cxn modelId="{B3D4A6BD-86FB-490B-8605-AE81C10BCE73}" type="presParOf" srcId="{1E940A24-5201-4D80-8E00-0E2A7F6DA873}" destId="{5282EF2D-AAD6-4283-9E3C-92F214DACD0A}" srcOrd="0" destOrd="0" presId="urn:microsoft.com/office/officeart/2005/8/layout/pyramid1"/>
    <dgm:cxn modelId="{7B189F1F-E646-4D67-9761-768D9930D4D3}" type="presParOf" srcId="{1E940A24-5201-4D80-8E00-0E2A7F6DA873}" destId="{9FBC8157-0BFF-4556-985C-FAAC54267D55}" srcOrd="1" destOrd="0" presId="urn:microsoft.com/office/officeart/2005/8/layout/pyramid1"/>
    <dgm:cxn modelId="{883F2B05-96E2-49B7-A625-7FB8A5964DAA}" type="presParOf" srcId="{5A7E1199-3C0A-4BAC-9885-599D8DF09851}" destId="{881DB991-E52F-446F-8EAE-A9CEF7B36A6C}" srcOrd="1" destOrd="0" presId="urn:microsoft.com/office/officeart/2005/8/layout/pyramid1"/>
    <dgm:cxn modelId="{77E3DE78-B028-4874-A260-54EF2A539A79}" type="presParOf" srcId="{881DB991-E52F-446F-8EAE-A9CEF7B36A6C}" destId="{D2F7F983-CC94-4EF0-90E2-F93EA9D77DD5}" srcOrd="0" destOrd="0" presId="urn:microsoft.com/office/officeart/2005/8/layout/pyramid1"/>
    <dgm:cxn modelId="{1E6F0DBC-C354-4F16-89C1-0F05BE3EB0BB}" type="presParOf" srcId="{881DB991-E52F-446F-8EAE-A9CEF7B36A6C}" destId="{FC721FA8-77A3-45D8-BBEB-0A32B67F459A}" srcOrd="1" destOrd="0" presId="urn:microsoft.com/office/officeart/2005/8/layout/pyramid1"/>
    <dgm:cxn modelId="{62AA37AD-4BA4-4827-B576-48C7829B5F46}" type="presParOf" srcId="{5A7E1199-3C0A-4BAC-9885-599D8DF09851}" destId="{E09FF846-8E6A-4EFA-AADB-D55BFB386050}" srcOrd="2" destOrd="0" presId="urn:microsoft.com/office/officeart/2005/8/layout/pyramid1"/>
    <dgm:cxn modelId="{91A48021-4A59-4231-924C-AEEB88FDAA0B}" type="presParOf" srcId="{E09FF846-8E6A-4EFA-AADB-D55BFB386050}" destId="{5360B6A5-FA23-4B30-8FFF-9707FD5A60F2}" srcOrd="0" destOrd="0" presId="urn:microsoft.com/office/officeart/2005/8/layout/pyramid1"/>
    <dgm:cxn modelId="{CFE2EA82-A39C-415F-9588-08F3F7BA77EE}" type="presParOf" srcId="{E09FF846-8E6A-4EFA-AADB-D55BFB386050}" destId="{90696A78-AF02-4833-BA4E-4BCD39BF44CF}" srcOrd="1" destOrd="0" presId="urn:microsoft.com/office/officeart/2005/8/layout/pyramid1"/>
    <dgm:cxn modelId="{368CA3CA-A419-4182-9F1D-E6811239E3CF}" type="presParOf" srcId="{5A7E1199-3C0A-4BAC-9885-599D8DF09851}" destId="{573B3A61-44C3-4A8C-9E20-1310988C25E2}" srcOrd="3" destOrd="0" presId="urn:microsoft.com/office/officeart/2005/8/layout/pyramid1"/>
    <dgm:cxn modelId="{B2BD105F-8178-4663-BD08-E1F44AEEA6BD}" type="presParOf" srcId="{573B3A61-44C3-4A8C-9E20-1310988C25E2}" destId="{878B96F1-3C42-4184-A0F9-BB536556AEF8}" srcOrd="0" destOrd="0" presId="urn:microsoft.com/office/officeart/2005/8/layout/pyramid1"/>
    <dgm:cxn modelId="{F823FFFF-45A3-4D6C-BB04-8A3BCD38D146}" type="presParOf" srcId="{573B3A61-44C3-4A8C-9E20-1310988C25E2}" destId="{80106BB7-FAAC-44CF-97BB-1DDB7A8CAA1D}" srcOrd="1" destOrd="0" presId="urn:microsoft.com/office/officeart/2005/8/layout/pyramid1"/>
    <dgm:cxn modelId="{683B047E-BA4F-49C9-B36D-81FBE5F25268}" type="presParOf" srcId="{5A7E1199-3C0A-4BAC-9885-599D8DF09851}" destId="{51D836E6-B55B-4EE2-81A9-E002859A9102}" srcOrd="4" destOrd="0" presId="urn:microsoft.com/office/officeart/2005/8/layout/pyramid1"/>
    <dgm:cxn modelId="{B0F279A6-F3CE-47A8-B799-3FB7590BFB21}" type="presParOf" srcId="{51D836E6-B55B-4EE2-81A9-E002859A9102}" destId="{B7B79AD6-990E-4917-8B91-29D6904DFB35}" srcOrd="0" destOrd="0" presId="urn:microsoft.com/office/officeart/2005/8/layout/pyramid1"/>
    <dgm:cxn modelId="{06CFD93A-612E-495A-A19C-DD8FD4D5DA05}" type="presParOf" srcId="{51D836E6-B55B-4EE2-81A9-E002859A9102}" destId="{0D9755F6-B302-4084-8D8E-17C5F4A3BE73}"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5E1737-BA68-4445-AF75-BCBFCB95606E}" type="doc">
      <dgm:prSet loTypeId="urn:microsoft.com/office/officeart/2009/3/layout/DescendingProcess" loCatId="process" qsTypeId="urn:microsoft.com/office/officeart/2005/8/quickstyle/3d3" qsCatId="3D" csTypeId="urn:microsoft.com/office/officeart/2005/8/colors/colorful5" csCatId="colorful" phldr="1"/>
      <dgm:spPr/>
      <dgm:t>
        <a:bodyPr/>
        <a:lstStyle/>
        <a:p>
          <a:endParaRPr lang="en-NZ"/>
        </a:p>
      </dgm:t>
    </dgm:pt>
    <dgm:pt modelId="{E1962247-CE6F-48B4-A425-0DEEC50BE506}">
      <dgm:prSet phldrT="[Text]" custT="1"/>
      <dgm:spPr/>
      <dgm:t>
        <a:bodyPr/>
        <a:lstStyle/>
        <a:p>
          <a:r>
            <a:rPr lang="en-NZ" sz="1800" b="1" dirty="0"/>
            <a:t>In-Patient /                     Fanau Ola Journey</a:t>
          </a:r>
        </a:p>
      </dgm:t>
    </dgm:pt>
    <dgm:pt modelId="{9F5A37E6-4B57-4CEB-977F-AF8AEE0E725F}" type="parTrans" cxnId="{85CA40A3-A750-48FD-A735-E23FA745DC7D}">
      <dgm:prSet/>
      <dgm:spPr/>
      <dgm:t>
        <a:bodyPr/>
        <a:lstStyle/>
        <a:p>
          <a:endParaRPr lang="en-NZ"/>
        </a:p>
      </dgm:t>
    </dgm:pt>
    <dgm:pt modelId="{1941CC47-D214-4C86-AAE2-84C1BE7888BE}" type="sibTrans" cxnId="{85CA40A3-A750-48FD-A735-E23FA745DC7D}">
      <dgm:prSet/>
      <dgm:spPr/>
      <dgm:t>
        <a:bodyPr/>
        <a:lstStyle/>
        <a:p>
          <a:endParaRPr lang="en-NZ"/>
        </a:p>
      </dgm:t>
    </dgm:pt>
    <dgm:pt modelId="{7BB2E371-5C71-4E6E-B398-9545B7BC4D52}">
      <dgm:prSet phldrT="[Text]" custT="1"/>
      <dgm:spPr/>
      <dgm:t>
        <a:bodyPr/>
        <a:lstStyle/>
        <a:p>
          <a:r>
            <a:rPr lang="en-NZ" sz="1800" b="1" dirty="0"/>
            <a:t> Pacific focused services</a:t>
          </a:r>
        </a:p>
      </dgm:t>
    </dgm:pt>
    <dgm:pt modelId="{BBDF20BB-0EEC-4022-A8AA-D6017D7F5070}" type="parTrans" cxnId="{FFB17F53-9464-463E-83A0-F8EFF750C0CF}">
      <dgm:prSet/>
      <dgm:spPr/>
      <dgm:t>
        <a:bodyPr/>
        <a:lstStyle/>
        <a:p>
          <a:endParaRPr lang="en-NZ"/>
        </a:p>
      </dgm:t>
    </dgm:pt>
    <dgm:pt modelId="{4E299B86-ECDC-4478-8C35-C1892523C8F0}" type="sibTrans" cxnId="{FFB17F53-9464-463E-83A0-F8EFF750C0CF}">
      <dgm:prSet/>
      <dgm:spPr/>
      <dgm:t>
        <a:bodyPr/>
        <a:lstStyle/>
        <a:p>
          <a:endParaRPr lang="en-NZ"/>
        </a:p>
      </dgm:t>
    </dgm:pt>
    <dgm:pt modelId="{E8CC5A2D-9EAD-4B9E-8216-BA291C1A6994}">
      <dgm:prSet phldrT="[Text]" custT="1"/>
      <dgm:spPr/>
      <dgm:t>
        <a:bodyPr/>
        <a:lstStyle/>
        <a:p>
          <a:endParaRPr lang="en-NZ" sz="1800" b="1" dirty="0"/>
        </a:p>
        <a:p>
          <a:r>
            <a:rPr lang="en-NZ" sz="1800" b="1" dirty="0"/>
            <a:t>Primary Care  PHO  Practices  Localities</a:t>
          </a:r>
        </a:p>
        <a:p>
          <a:endParaRPr lang="en-NZ" sz="1200" b="1" dirty="0"/>
        </a:p>
        <a:p>
          <a:r>
            <a:rPr lang="en-NZ" sz="1600" b="1" dirty="0"/>
            <a:t>Whanau Ora Commissioning</a:t>
          </a:r>
        </a:p>
      </dgm:t>
    </dgm:pt>
    <dgm:pt modelId="{CFE8105F-9CD0-40A7-A30F-C2887AF379F2}" type="parTrans" cxnId="{C86B458C-5B1A-4A9C-AACA-808F3A1215C9}">
      <dgm:prSet/>
      <dgm:spPr/>
      <dgm:t>
        <a:bodyPr/>
        <a:lstStyle/>
        <a:p>
          <a:endParaRPr lang="en-NZ"/>
        </a:p>
      </dgm:t>
    </dgm:pt>
    <dgm:pt modelId="{04DD236A-5EF4-47FE-A995-75F63C46104C}" type="sibTrans" cxnId="{C86B458C-5B1A-4A9C-AACA-808F3A1215C9}">
      <dgm:prSet/>
      <dgm:spPr/>
      <dgm:t>
        <a:bodyPr/>
        <a:lstStyle/>
        <a:p>
          <a:endParaRPr lang="en-NZ"/>
        </a:p>
      </dgm:t>
    </dgm:pt>
    <dgm:pt modelId="{46797F5A-CDD0-44F6-92F7-94157958C1F6}">
      <dgm:prSet phldrT="[Text]" custT="1"/>
      <dgm:spPr/>
      <dgm:t>
        <a:bodyPr/>
        <a:lstStyle/>
        <a:p>
          <a:r>
            <a:rPr lang="en-NZ" sz="1800" b="1" dirty="0"/>
            <a:t>Community Providers  Churches </a:t>
          </a:r>
        </a:p>
      </dgm:t>
    </dgm:pt>
    <dgm:pt modelId="{2F7D5CE0-1B67-4FFB-8036-E2761FDFF286}" type="parTrans" cxnId="{FE1A5EBD-EC56-48C6-BAB7-3D2C767D6D95}">
      <dgm:prSet/>
      <dgm:spPr/>
      <dgm:t>
        <a:bodyPr/>
        <a:lstStyle/>
        <a:p>
          <a:endParaRPr lang="en-NZ"/>
        </a:p>
      </dgm:t>
    </dgm:pt>
    <dgm:pt modelId="{04F59FAD-283B-406C-AF38-F215D82D8660}" type="sibTrans" cxnId="{FE1A5EBD-EC56-48C6-BAB7-3D2C767D6D95}">
      <dgm:prSet/>
      <dgm:spPr/>
      <dgm:t>
        <a:bodyPr/>
        <a:lstStyle/>
        <a:p>
          <a:endParaRPr lang="en-NZ"/>
        </a:p>
      </dgm:t>
    </dgm:pt>
    <dgm:pt modelId="{B7FE8D67-06D2-44F2-8EB7-2EDFF03220EB}">
      <dgm:prSet phldrT="[Text]" custT="1"/>
      <dgm:spPr/>
      <dgm:t>
        <a:bodyPr/>
        <a:lstStyle/>
        <a:p>
          <a:r>
            <a:rPr lang="en-NZ" sz="1800" b="1" dirty="0"/>
            <a:t>DHB / Hospital Secondary Care</a:t>
          </a:r>
        </a:p>
      </dgm:t>
    </dgm:pt>
    <dgm:pt modelId="{D3D25C3C-5C20-44FC-9B5F-D0134873705C}" type="sibTrans" cxnId="{6C528C8E-3A7F-4381-9A21-99B2C55BC26E}">
      <dgm:prSet/>
      <dgm:spPr/>
      <dgm:t>
        <a:bodyPr/>
        <a:lstStyle/>
        <a:p>
          <a:endParaRPr lang="en-NZ"/>
        </a:p>
      </dgm:t>
    </dgm:pt>
    <dgm:pt modelId="{74DC6B2C-F4B2-4769-808C-95D99E005B78}" type="parTrans" cxnId="{6C528C8E-3A7F-4381-9A21-99B2C55BC26E}">
      <dgm:prSet/>
      <dgm:spPr/>
      <dgm:t>
        <a:bodyPr/>
        <a:lstStyle/>
        <a:p>
          <a:endParaRPr lang="en-NZ"/>
        </a:p>
      </dgm:t>
    </dgm:pt>
    <dgm:pt modelId="{3CFF5B7C-E446-428F-AA7B-4DED9013740F}" type="pres">
      <dgm:prSet presAssocID="{EC5E1737-BA68-4445-AF75-BCBFCB95606E}" presName="Name0" presStyleCnt="0">
        <dgm:presLayoutVars>
          <dgm:chMax val="7"/>
          <dgm:chPref val="5"/>
        </dgm:presLayoutVars>
      </dgm:prSet>
      <dgm:spPr/>
    </dgm:pt>
    <dgm:pt modelId="{F9DFB333-D00F-4673-90E7-AE7757CDCBD5}" type="pres">
      <dgm:prSet presAssocID="{EC5E1737-BA68-4445-AF75-BCBFCB95606E}" presName="arrowNode" presStyleLbl="node1" presStyleIdx="0" presStyleCnt="1"/>
      <dgm:spPr/>
    </dgm:pt>
    <dgm:pt modelId="{ACD8FA9D-F28A-49E3-80EC-E01D3B858A13}" type="pres">
      <dgm:prSet presAssocID="{E1962247-CE6F-48B4-A425-0DEEC50BE506}" presName="txNode1" presStyleLbl="revTx" presStyleIdx="0" presStyleCnt="5" custScaleX="72826" custLinFactNeighborX="20966" custLinFactNeighborY="9766">
        <dgm:presLayoutVars>
          <dgm:bulletEnabled val="1"/>
        </dgm:presLayoutVars>
      </dgm:prSet>
      <dgm:spPr/>
    </dgm:pt>
    <dgm:pt modelId="{0C6DD936-854A-4D2B-93B9-CF88019DB55B}" type="pres">
      <dgm:prSet presAssocID="{B7FE8D67-06D2-44F2-8EB7-2EDFF03220EB}" presName="txNode2" presStyleLbl="revTx" presStyleIdx="1" presStyleCnt="5" custScaleX="65839" custLinFactNeighborX="-884" custLinFactNeighborY="-79432">
        <dgm:presLayoutVars>
          <dgm:bulletEnabled val="1"/>
        </dgm:presLayoutVars>
      </dgm:prSet>
      <dgm:spPr/>
    </dgm:pt>
    <dgm:pt modelId="{0FA6CFD3-FC40-4902-8CFB-5EAC867386C2}" type="pres">
      <dgm:prSet presAssocID="{D3D25C3C-5C20-44FC-9B5F-D0134873705C}" presName="dotNode2" presStyleCnt="0"/>
      <dgm:spPr/>
    </dgm:pt>
    <dgm:pt modelId="{067C3EBC-7D6E-4174-A5D1-4A0FE586CC71}" type="pres">
      <dgm:prSet presAssocID="{D3D25C3C-5C20-44FC-9B5F-D0134873705C}" presName="dotRepeatNode" presStyleLbl="fgShp" presStyleIdx="0" presStyleCnt="3"/>
      <dgm:spPr/>
    </dgm:pt>
    <dgm:pt modelId="{101FCC0B-CB02-4B96-AE90-1AACF96B86D1}" type="pres">
      <dgm:prSet presAssocID="{7BB2E371-5C71-4E6E-B398-9545B7BC4D52}" presName="txNode3" presStyleLbl="revTx" presStyleIdx="2" presStyleCnt="5" custScaleX="54633" custLinFactNeighborX="25788" custLinFactNeighborY="21897">
        <dgm:presLayoutVars>
          <dgm:bulletEnabled val="1"/>
        </dgm:presLayoutVars>
      </dgm:prSet>
      <dgm:spPr/>
    </dgm:pt>
    <dgm:pt modelId="{74B8752E-18F2-4EFF-92D3-711F3A030FE2}" type="pres">
      <dgm:prSet presAssocID="{4E299B86-ECDC-4478-8C35-C1892523C8F0}" presName="dotNode3" presStyleCnt="0"/>
      <dgm:spPr/>
    </dgm:pt>
    <dgm:pt modelId="{94678948-4344-4C28-8292-9A5FD59B3FE1}" type="pres">
      <dgm:prSet presAssocID="{4E299B86-ECDC-4478-8C35-C1892523C8F0}" presName="dotRepeatNode" presStyleLbl="fgShp" presStyleIdx="1" presStyleCnt="3"/>
      <dgm:spPr/>
    </dgm:pt>
    <dgm:pt modelId="{8CAA7211-B3FF-4FB6-9438-4A0F2A40755C}" type="pres">
      <dgm:prSet presAssocID="{E8CC5A2D-9EAD-4B9E-8216-BA291C1A6994}" presName="txNode4" presStyleLbl="revTx" presStyleIdx="3" presStyleCnt="5" custScaleX="95680" custLinFactNeighborX="-6082" custLinFactNeighborY="-78719">
        <dgm:presLayoutVars>
          <dgm:bulletEnabled val="1"/>
        </dgm:presLayoutVars>
      </dgm:prSet>
      <dgm:spPr/>
    </dgm:pt>
    <dgm:pt modelId="{8F3C6FD2-B368-41A5-BEA8-3FD9951665BF}" type="pres">
      <dgm:prSet presAssocID="{04DD236A-5EF4-47FE-A995-75F63C46104C}" presName="dotNode4" presStyleCnt="0"/>
      <dgm:spPr/>
    </dgm:pt>
    <dgm:pt modelId="{D8B8AD30-5CBE-417A-B000-AB0250ACB685}" type="pres">
      <dgm:prSet presAssocID="{04DD236A-5EF4-47FE-A995-75F63C46104C}" presName="dotRepeatNode" presStyleLbl="fgShp" presStyleIdx="2" presStyleCnt="3"/>
      <dgm:spPr/>
    </dgm:pt>
    <dgm:pt modelId="{237DB7AE-88D5-4648-A04D-89380436FF3F}" type="pres">
      <dgm:prSet presAssocID="{46797F5A-CDD0-44F6-92F7-94157958C1F6}" presName="txNode5" presStyleLbl="revTx" presStyleIdx="4" presStyleCnt="5" custScaleX="68238" custLinFactNeighborX="-6537" custLinFactNeighborY="12109">
        <dgm:presLayoutVars>
          <dgm:bulletEnabled val="1"/>
        </dgm:presLayoutVars>
      </dgm:prSet>
      <dgm:spPr/>
    </dgm:pt>
  </dgm:ptLst>
  <dgm:cxnLst>
    <dgm:cxn modelId="{EF72696A-1639-4C3A-B0AC-B4F21C8ADBA5}" type="presOf" srcId="{EC5E1737-BA68-4445-AF75-BCBFCB95606E}" destId="{3CFF5B7C-E446-428F-AA7B-4DED9013740F}" srcOrd="0" destOrd="0" presId="urn:microsoft.com/office/officeart/2009/3/layout/DescendingProcess"/>
    <dgm:cxn modelId="{8B0D2A72-E5F4-42D8-A1AA-0A48180F3FE2}" type="presOf" srcId="{04DD236A-5EF4-47FE-A995-75F63C46104C}" destId="{D8B8AD30-5CBE-417A-B000-AB0250ACB685}" srcOrd="0" destOrd="0" presId="urn:microsoft.com/office/officeart/2009/3/layout/DescendingProcess"/>
    <dgm:cxn modelId="{FFB17F53-9464-463E-83A0-F8EFF750C0CF}" srcId="{EC5E1737-BA68-4445-AF75-BCBFCB95606E}" destId="{7BB2E371-5C71-4E6E-B398-9545B7BC4D52}" srcOrd="2" destOrd="0" parTransId="{BBDF20BB-0EEC-4022-A8AA-D6017D7F5070}" sibTransId="{4E299B86-ECDC-4478-8C35-C1892523C8F0}"/>
    <dgm:cxn modelId="{F41DB67A-17B8-4D15-B852-448A25E78EF3}" type="presOf" srcId="{B7FE8D67-06D2-44F2-8EB7-2EDFF03220EB}" destId="{0C6DD936-854A-4D2B-93B9-CF88019DB55B}" srcOrd="0" destOrd="0" presId="urn:microsoft.com/office/officeart/2009/3/layout/DescendingProcess"/>
    <dgm:cxn modelId="{C86B458C-5B1A-4A9C-AACA-808F3A1215C9}" srcId="{EC5E1737-BA68-4445-AF75-BCBFCB95606E}" destId="{E8CC5A2D-9EAD-4B9E-8216-BA291C1A6994}" srcOrd="3" destOrd="0" parTransId="{CFE8105F-9CD0-40A7-A30F-C2887AF379F2}" sibTransId="{04DD236A-5EF4-47FE-A995-75F63C46104C}"/>
    <dgm:cxn modelId="{00BA038D-736F-4558-9584-8EBEA88B51CB}" type="presOf" srcId="{E8CC5A2D-9EAD-4B9E-8216-BA291C1A6994}" destId="{8CAA7211-B3FF-4FB6-9438-4A0F2A40755C}" srcOrd="0" destOrd="0" presId="urn:microsoft.com/office/officeart/2009/3/layout/DescendingProcess"/>
    <dgm:cxn modelId="{6C528C8E-3A7F-4381-9A21-99B2C55BC26E}" srcId="{EC5E1737-BA68-4445-AF75-BCBFCB95606E}" destId="{B7FE8D67-06D2-44F2-8EB7-2EDFF03220EB}" srcOrd="1" destOrd="0" parTransId="{74DC6B2C-F4B2-4769-808C-95D99E005B78}" sibTransId="{D3D25C3C-5C20-44FC-9B5F-D0134873705C}"/>
    <dgm:cxn modelId="{3DEF079D-DA2F-423E-A982-AF51A7E3BB45}" type="presOf" srcId="{E1962247-CE6F-48B4-A425-0DEEC50BE506}" destId="{ACD8FA9D-F28A-49E3-80EC-E01D3B858A13}" srcOrd="0" destOrd="0" presId="urn:microsoft.com/office/officeart/2009/3/layout/DescendingProcess"/>
    <dgm:cxn modelId="{85CA40A3-A750-48FD-A735-E23FA745DC7D}" srcId="{EC5E1737-BA68-4445-AF75-BCBFCB95606E}" destId="{E1962247-CE6F-48B4-A425-0DEEC50BE506}" srcOrd="0" destOrd="0" parTransId="{9F5A37E6-4B57-4CEB-977F-AF8AEE0E725F}" sibTransId="{1941CC47-D214-4C86-AAE2-84C1BE7888BE}"/>
    <dgm:cxn modelId="{28FEB1B6-B82B-482C-B8ED-FF3EA9A44153}" type="presOf" srcId="{4E299B86-ECDC-4478-8C35-C1892523C8F0}" destId="{94678948-4344-4C28-8292-9A5FD59B3FE1}" srcOrd="0" destOrd="0" presId="urn:microsoft.com/office/officeart/2009/3/layout/DescendingProcess"/>
    <dgm:cxn modelId="{7E0FF1B7-F68B-4E34-B93A-E7AFBC462F00}" type="presOf" srcId="{7BB2E371-5C71-4E6E-B398-9545B7BC4D52}" destId="{101FCC0B-CB02-4B96-AE90-1AACF96B86D1}" srcOrd="0" destOrd="0" presId="urn:microsoft.com/office/officeart/2009/3/layout/DescendingProcess"/>
    <dgm:cxn modelId="{FE1A5EBD-EC56-48C6-BAB7-3D2C767D6D95}" srcId="{EC5E1737-BA68-4445-AF75-BCBFCB95606E}" destId="{46797F5A-CDD0-44F6-92F7-94157958C1F6}" srcOrd="4" destOrd="0" parTransId="{2F7D5CE0-1B67-4FFB-8036-E2761FDFF286}" sibTransId="{04F59FAD-283B-406C-AF38-F215D82D8660}"/>
    <dgm:cxn modelId="{A82942D9-DB8E-4AC0-9CEB-14F1A0D4CB1C}" type="presOf" srcId="{D3D25C3C-5C20-44FC-9B5F-D0134873705C}" destId="{067C3EBC-7D6E-4174-A5D1-4A0FE586CC71}" srcOrd="0" destOrd="0" presId="urn:microsoft.com/office/officeart/2009/3/layout/DescendingProcess"/>
    <dgm:cxn modelId="{5BC2BEF2-6059-4D60-B7B3-3D95B303FCE0}" type="presOf" srcId="{46797F5A-CDD0-44F6-92F7-94157958C1F6}" destId="{237DB7AE-88D5-4648-A04D-89380436FF3F}" srcOrd="0" destOrd="0" presId="urn:microsoft.com/office/officeart/2009/3/layout/DescendingProcess"/>
    <dgm:cxn modelId="{1F1AFEE3-B242-4EBD-B015-69EFA6A5F959}" type="presParOf" srcId="{3CFF5B7C-E446-428F-AA7B-4DED9013740F}" destId="{F9DFB333-D00F-4673-90E7-AE7757CDCBD5}" srcOrd="0" destOrd="0" presId="urn:microsoft.com/office/officeart/2009/3/layout/DescendingProcess"/>
    <dgm:cxn modelId="{6D50ED50-88F0-45B9-B705-7B3C74E044A1}" type="presParOf" srcId="{3CFF5B7C-E446-428F-AA7B-4DED9013740F}" destId="{ACD8FA9D-F28A-49E3-80EC-E01D3B858A13}" srcOrd="1" destOrd="0" presId="urn:microsoft.com/office/officeart/2009/3/layout/DescendingProcess"/>
    <dgm:cxn modelId="{708A0F54-B3B1-401E-9C69-FBCC31A07CEE}" type="presParOf" srcId="{3CFF5B7C-E446-428F-AA7B-4DED9013740F}" destId="{0C6DD936-854A-4D2B-93B9-CF88019DB55B}" srcOrd="2" destOrd="0" presId="urn:microsoft.com/office/officeart/2009/3/layout/DescendingProcess"/>
    <dgm:cxn modelId="{8CE577A6-E990-40FF-BE4E-4BF293CD2F9B}" type="presParOf" srcId="{3CFF5B7C-E446-428F-AA7B-4DED9013740F}" destId="{0FA6CFD3-FC40-4902-8CFB-5EAC867386C2}" srcOrd="3" destOrd="0" presId="urn:microsoft.com/office/officeart/2009/3/layout/DescendingProcess"/>
    <dgm:cxn modelId="{B1272347-EF1C-4525-82C1-77E68C4E9DBD}" type="presParOf" srcId="{0FA6CFD3-FC40-4902-8CFB-5EAC867386C2}" destId="{067C3EBC-7D6E-4174-A5D1-4A0FE586CC71}" srcOrd="0" destOrd="0" presId="urn:microsoft.com/office/officeart/2009/3/layout/DescendingProcess"/>
    <dgm:cxn modelId="{1168B40C-5363-43E0-9365-E3F3DFE50D1F}" type="presParOf" srcId="{3CFF5B7C-E446-428F-AA7B-4DED9013740F}" destId="{101FCC0B-CB02-4B96-AE90-1AACF96B86D1}" srcOrd="4" destOrd="0" presId="urn:microsoft.com/office/officeart/2009/3/layout/DescendingProcess"/>
    <dgm:cxn modelId="{8B572F6A-9714-4060-950E-57A776D66FD5}" type="presParOf" srcId="{3CFF5B7C-E446-428F-AA7B-4DED9013740F}" destId="{74B8752E-18F2-4EFF-92D3-711F3A030FE2}" srcOrd="5" destOrd="0" presId="urn:microsoft.com/office/officeart/2009/3/layout/DescendingProcess"/>
    <dgm:cxn modelId="{7FC8BF04-F9DF-45B5-BFC3-B178924E8B4D}" type="presParOf" srcId="{74B8752E-18F2-4EFF-92D3-711F3A030FE2}" destId="{94678948-4344-4C28-8292-9A5FD59B3FE1}" srcOrd="0" destOrd="0" presId="urn:microsoft.com/office/officeart/2009/3/layout/DescendingProcess"/>
    <dgm:cxn modelId="{980EB85A-60F8-44F0-9F6D-FAEC82DE271A}" type="presParOf" srcId="{3CFF5B7C-E446-428F-AA7B-4DED9013740F}" destId="{8CAA7211-B3FF-4FB6-9438-4A0F2A40755C}" srcOrd="6" destOrd="0" presId="urn:microsoft.com/office/officeart/2009/3/layout/DescendingProcess"/>
    <dgm:cxn modelId="{382B7305-E2E2-4174-A915-0C1ED6C727EF}" type="presParOf" srcId="{3CFF5B7C-E446-428F-AA7B-4DED9013740F}" destId="{8F3C6FD2-B368-41A5-BEA8-3FD9951665BF}" srcOrd="7" destOrd="0" presId="urn:microsoft.com/office/officeart/2009/3/layout/DescendingProcess"/>
    <dgm:cxn modelId="{DB952341-CBE2-49B7-AAA9-5D60C1F04BEB}" type="presParOf" srcId="{8F3C6FD2-B368-41A5-BEA8-3FD9951665BF}" destId="{D8B8AD30-5CBE-417A-B000-AB0250ACB685}" srcOrd="0" destOrd="0" presId="urn:microsoft.com/office/officeart/2009/3/layout/DescendingProcess"/>
    <dgm:cxn modelId="{13933681-DC00-4C08-B797-302AE6A842EA}" type="presParOf" srcId="{3CFF5B7C-E446-428F-AA7B-4DED9013740F}" destId="{237DB7AE-88D5-4648-A04D-89380436FF3F}" srcOrd="8" destOrd="0" presId="urn:microsoft.com/office/officeart/2009/3/layout/Descending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5FD55D-64FA-4B40-AD95-0BF7E3337AE1}" type="doc">
      <dgm:prSet loTypeId="urn:microsoft.com/office/officeart/2011/layout/HexagonRadial#1" loCatId="officeonline" qsTypeId="urn:microsoft.com/office/officeart/2005/8/quickstyle/3d1" qsCatId="3D" csTypeId="urn:microsoft.com/office/officeart/2005/8/colors/colorful5" csCatId="colorful" phldr="1"/>
      <dgm:spPr/>
      <dgm:t>
        <a:bodyPr/>
        <a:lstStyle/>
        <a:p>
          <a:endParaRPr lang="en-NZ"/>
        </a:p>
      </dgm:t>
    </dgm:pt>
    <dgm:pt modelId="{36EB1E8E-5F3B-4C08-8BCD-B1808480D853}">
      <dgm:prSet phldrT="[Text]" custT="1"/>
      <dgm:spPr>
        <a:blipFill rotWithShape="0">
          <a:blip xmlns:r="http://schemas.openxmlformats.org/officeDocument/2006/relationships" r:embed="rId1"/>
          <a:stretch>
            <a:fillRect/>
          </a:stretch>
        </a:blipFill>
      </dgm:spPr>
      <dgm:t>
        <a:bodyPr/>
        <a:lstStyle/>
        <a:p>
          <a:pPr algn="ctr"/>
          <a:endParaRPr lang="en-NZ" sz="2800" b="1" dirty="0"/>
        </a:p>
        <a:p>
          <a:pPr algn="l"/>
          <a:r>
            <a:rPr lang="en-NZ" sz="2000" b="1" dirty="0">
              <a:solidFill>
                <a:schemeClr val="tx1"/>
              </a:solidFill>
            </a:rPr>
            <a:t>    Fanau Ola</a:t>
          </a:r>
        </a:p>
      </dgm:t>
    </dgm:pt>
    <dgm:pt modelId="{3A40D50E-8F44-4EB5-8F80-7E63CBEC3E35}" type="parTrans" cxnId="{1FD81257-C4D1-4E72-BA5A-D1D64B14A80F}">
      <dgm:prSet/>
      <dgm:spPr/>
      <dgm:t>
        <a:bodyPr/>
        <a:lstStyle/>
        <a:p>
          <a:endParaRPr lang="en-NZ"/>
        </a:p>
      </dgm:t>
    </dgm:pt>
    <dgm:pt modelId="{9818DDB9-F2DB-46F5-A1AF-C25554037BA1}" type="sibTrans" cxnId="{1FD81257-C4D1-4E72-BA5A-D1D64B14A80F}">
      <dgm:prSet/>
      <dgm:spPr/>
      <dgm:t>
        <a:bodyPr/>
        <a:lstStyle/>
        <a:p>
          <a:endParaRPr lang="en-NZ"/>
        </a:p>
      </dgm:t>
    </dgm:pt>
    <dgm:pt modelId="{1769CE45-662B-4E0F-BFDB-A05C8E53C5F1}">
      <dgm:prSet phldrT="[Text]" custT="1"/>
      <dgm:spPr>
        <a:gradFill rotWithShape="0">
          <a:gsLst>
            <a:gs pos="0">
              <a:srgbClr val="FFF200"/>
            </a:gs>
            <a:gs pos="88000">
              <a:srgbClr val="FF7A00"/>
            </a:gs>
            <a:gs pos="100000">
              <a:srgbClr val="FF0300"/>
            </a:gs>
            <a:gs pos="100000">
              <a:srgbClr val="4D0808"/>
            </a:gs>
          </a:gsLst>
          <a:lin ang="16200000" scaled="0"/>
        </a:gradFill>
      </dgm:spPr>
      <dgm:t>
        <a:bodyPr/>
        <a:lstStyle/>
        <a:p>
          <a:r>
            <a:rPr lang="en-NZ" sz="1600" b="1" dirty="0">
              <a:solidFill>
                <a:schemeClr val="tx1"/>
              </a:solidFill>
              <a:latin typeface="+mj-lt"/>
            </a:rPr>
            <a:t>1. Patient / Fanau Engagement Consent Enrolment</a:t>
          </a:r>
        </a:p>
      </dgm:t>
    </dgm:pt>
    <dgm:pt modelId="{1FBB816D-3B71-4B87-8F6D-6E988E4CE199}" type="parTrans" cxnId="{864B66F1-7259-4D8A-B074-610D56420985}">
      <dgm:prSet/>
      <dgm:spPr/>
      <dgm:t>
        <a:bodyPr/>
        <a:lstStyle/>
        <a:p>
          <a:endParaRPr lang="en-NZ"/>
        </a:p>
      </dgm:t>
    </dgm:pt>
    <dgm:pt modelId="{DB12EF42-E54F-4C61-BBF7-6D65D75CF8E9}" type="sibTrans" cxnId="{864B66F1-7259-4D8A-B074-610D56420985}">
      <dgm:prSet/>
      <dgm:spPr/>
      <dgm:t>
        <a:bodyPr/>
        <a:lstStyle/>
        <a:p>
          <a:endParaRPr lang="en-NZ"/>
        </a:p>
      </dgm:t>
    </dgm:pt>
    <dgm:pt modelId="{838AB3B0-1F1C-4BDF-9FBF-DFDA934A5CA7}">
      <dgm:prSet phldrT="[Text]" custT="1"/>
      <dgm:spPr>
        <a:gradFill rotWithShape="0">
          <a:gsLst>
            <a:gs pos="0">
              <a:srgbClr val="FFF200"/>
            </a:gs>
            <a:gs pos="84000">
              <a:srgbClr val="FF7A00"/>
            </a:gs>
            <a:gs pos="100000">
              <a:srgbClr val="FF0300"/>
            </a:gs>
            <a:gs pos="100000">
              <a:srgbClr val="4D0808"/>
            </a:gs>
          </a:gsLst>
          <a:lin ang="16200000" scaled="0"/>
        </a:gradFill>
      </dgm:spPr>
      <dgm:t>
        <a:bodyPr/>
        <a:lstStyle/>
        <a:p>
          <a:r>
            <a:rPr lang="en-NZ" sz="1500" b="1" dirty="0">
              <a:solidFill>
                <a:schemeClr val="tx1"/>
              </a:solidFill>
              <a:latin typeface="+mj-lt"/>
            </a:rPr>
            <a:t>2.Patient / Fanau Assessment Analysis  Planning</a:t>
          </a:r>
        </a:p>
      </dgm:t>
    </dgm:pt>
    <dgm:pt modelId="{782FEE15-2FD5-441A-8532-52F77CD48AC3}" type="parTrans" cxnId="{3AEC1F2B-6D8B-4FC7-95A4-604314BBEFB4}">
      <dgm:prSet/>
      <dgm:spPr/>
      <dgm:t>
        <a:bodyPr/>
        <a:lstStyle/>
        <a:p>
          <a:endParaRPr lang="en-NZ"/>
        </a:p>
      </dgm:t>
    </dgm:pt>
    <dgm:pt modelId="{5CC3B40E-0604-442C-B1ED-56F1C13083FA}" type="sibTrans" cxnId="{3AEC1F2B-6D8B-4FC7-95A4-604314BBEFB4}">
      <dgm:prSet/>
      <dgm:spPr/>
      <dgm:t>
        <a:bodyPr/>
        <a:lstStyle/>
        <a:p>
          <a:endParaRPr lang="en-NZ"/>
        </a:p>
      </dgm:t>
    </dgm:pt>
    <dgm:pt modelId="{A529A31A-7EE5-4CFD-9E71-A8303B03AF2A}">
      <dgm:prSet phldrT="[Text]" custT="1"/>
      <dgm:spPr>
        <a:gradFill rotWithShape="0">
          <a:gsLst>
            <a:gs pos="0">
              <a:srgbClr val="FFF200"/>
            </a:gs>
            <a:gs pos="79000">
              <a:srgbClr val="FF7A00"/>
            </a:gs>
            <a:gs pos="100000">
              <a:srgbClr val="FF0300"/>
            </a:gs>
            <a:gs pos="100000">
              <a:srgbClr val="4D0808"/>
            </a:gs>
          </a:gsLst>
          <a:lin ang="16200000" scaled="0"/>
        </a:gradFill>
      </dgm:spPr>
      <dgm:t>
        <a:bodyPr/>
        <a:lstStyle/>
        <a:p>
          <a:r>
            <a:rPr lang="en-NZ" sz="1500" b="1" dirty="0">
              <a:solidFill>
                <a:schemeClr val="tx1"/>
              </a:solidFill>
              <a:latin typeface="+mj-lt"/>
            </a:rPr>
            <a:t>3. Patient / Fanau Support Services &amp; Care</a:t>
          </a:r>
        </a:p>
      </dgm:t>
    </dgm:pt>
    <dgm:pt modelId="{8339658B-3EB3-4EE1-B051-20F00EBDD683}" type="parTrans" cxnId="{E7A27FED-ABF4-4CD6-B3EB-889F7FAF19CF}">
      <dgm:prSet/>
      <dgm:spPr/>
      <dgm:t>
        <a:bodyPr/>
        <a:lstStyle/>
        <a:p>
          <a:endParaRPr lang="en-NZ"/>
        </a:p>
      </dgm:t>
    </dgm:pt>
    <dgm:pt modelId="{8E5C0633-4AC4-4DCF-89E1-BFD90C234570}" type="sibTrans" cxnId="{E7A27FED-ABF4-4CD6-B3EB-889F7FAF19CF}">
      <dgm:prSet/>
      <dgm:spPr/>
      <dgm:t>
        <a:bodyPr/>
        <a:lstStyle/>
        <a:p>
          <a:endParaRPr lang="en-NZ"/>
        </a:p>
      </dgm:t>
    </dgm:pt>
    <dgm:pt modelId="{9BE9C98B-89FC-4B68-941E-9D05C6246566}">
      <dgm:prSet phldrT="[Text]" custT="1"/>
      <dgm:spPr>
        <a:gradFill rotWithShape="0">
          <a:gsLst>
            <a:gs pos="0">
              <a:srgbClr val="FFF200"/>
            </a:gs>
            <a:gs pos="70000">
              <a:srgbClr val="FF7A00"/>
            </a:gs>
            <a:gs pos="100000">
              <a:srgbClr val="FF0300"/>
            </a:gs>
            <a:gs pos="100000">
              <a:srgbClr val="4D0808"/>
            </a:gs>
          </a:gsLst>
          <a:lin ang="16200000" scaled="0"/>
        </a:gradFill>
      </dgm:spPr>
      <dgm:t>
        <a:bodyPr/>
        <a:lstStyle/>
        <a:p>
          <a:r>
            <a:rPr lang="en-NZ" sz="1500" b="1" dirty="0">
              <a:solidFill>
                <a:schemeClr val="tx1"/>
              </a:solidFill>
              <a:latin typeface="+mj-lt"/>
            </a:rPr>
            <a:t>4. Patient / Fanau Evaluation Learning Success</a:t>
          </a:r>
        </a:p>
      </dgm:t>
    </dgm:pt>
    <dgm:pt modelId="{5C7C679B-05CA-43BA-A479-F6AF1BF79589}" type="parTrans" cxnId="{1B999E9E-6E32-467B-9D99-E20B9AF3C482}">
      <dgm:prSet/>
      <dgm:spPr/>
      <dgm:t>
        <a:bodyPr/>
        <a:lstStyle/>
        <a:p>
          <a:endParaRPr lang="en-NZ"/>
        </a:p>
      </dgm:t>
    </dgm:pt>
    <dgm:pt modelId="{378AF906-E08A-4E05-8FC1-BB966C544517}" type="sibTrans" cxnId="{1B999E9E-6E32-467B-9D99-E20B9AF3C482}">
      <dgm:prSet/>
      <dgm:spPr/>
      <dgm:t>
        <a:bodyPr/>
        <a:lstStyle/>
        <a:p>
          <a:endParaRPr lang="en-NZ"/>
        </a:p>
      </dgm:t>
    </dgm:pt>
    <dgm:pt modelId="{955E07C5-9C88-4330-829B-0A6BFAAA7B56}">
      <dgm:prSet phldrT="[Text]" custT="1"/>
      <dgm:spPr>
        <a:gradFill rotWithShape="0">
          <a:gsLst>
            <a:gs pos="0">
              <a:srgbClr val="FFF200"/>
            </a:gs>
            <a:gs pos="64000">
              <a:srgbClr val="FF7A00"/>
            </a:gs>
            <a:gs pos="100000">
              <a:srgbClr val="FF0300"/>
            </a:gs>
            <a:gs pos="100000">
              <a:srgbClr val="4D0808"/>
            </a:gs>
          </a:gsLst>
          <a:lin ang="16200000" scaled="0"/>
        </a:gradFill>
      </dgm:spPr>
      <dgm:t>
        <a:bodyPr/>
        <a:lstStyle/>
        <a:p>
          <a:r>
            <a:rPr lang="en-NZ" sz="1500" b="1" dirty="0">
              <a:solidFill>
                <a:schemeClr val="tx1"/>
              </a:solidFill>
              <a:latin typeface="+mj-lt"/>
            </a:rPr>
            <a:t>5. Patient / Fanau Sustainability Strategy</a:t>
          </a:r>
        </a:p>
      </dgm:t>
    </dgm:pt>
    <dgm:pt modelId="{A3B4051E-E9D0-4077-9840-E12705E8E636}" type="parTrans" cxnId="{4D58B946-CF9D-42C5-B546-4BFADF931C9E}">
      <dgm:prSet/>
      <dgm:spPr/>
      <dgm:t>
        <a:bodyPr/>
        <a:lstStyle/>
        <a:p>
          <a:endParaRPr lang="en-NZ"/>
        </a:p>
      </dgm:t>
    </dgm:pt>
    <dgm:pt modelId="{37414DF4-26CA-4F66-829B-3E1FAB122FB0}" type="sibTrans" cxnId="{4D58B946-CF9D-42C5-B546-4BFADF931C9E}">
      <dgm:prSet/>
      <dgm:spPr/>
      <dgm:t>
        <a:bodyPr/>
        <a:lstStyle/>
        <a:p>
          <a:endParaRPr lang="en-NZ"/>
        </a:p>
      </dgm:t>
    </dgm:pt>
    <dgm:pt modelId="{4503D785-56F4-4156-9B44-ABC7CA707247}" type="pres">
      <dgm:prSet presAssocID="{535FD55D-64FA-4B40-AD95-0BF7E3337AE1}" presName="Name0" presStyleCnt="0">
        <dgm:presLayoutVars>
          <dgm:chMax val="1"/>
          <dgm:chPref val="1"/>
          <dgm:dir/>
          <dgm:animOne val="branch"/>
          <dgm:animLvl val="lvl"/>
        </dgm:presLayoutVars>
      </dgm:prSet>
      <dgm:spPr/>
    </dgm:pt>
    <dgm:pt modelId="{0D722A6A-EC6D-43CB-AE11-8BEFA7FE6F29}" type="pres">
      <dgm:prSet presAssocID="{36EB1E8E-5F3B-4C08-8BCD-B1808480D853}" presName="Parent" presStyleLbl="node0" presStyleIdx="0" presStyleCnt="1" custScaleX="147476" custScaleY="130956" custLinFactNeighborX="11049" custLinFactNeighborY="8243">
        <dgm:presLayoutVars>
          <dgm:chMax val="6"/>
          <dgm:chPref val="6"/>
        </dgm:presLayoutVars>
      </dgm:prSet>
      <dgm:spPr>
        <a:prstGeom prst="ellipse">
          <a:avLst/>
        </a:prstGeom>
      </dgm:spPr>
    </dgm:pt>
    <dgm:pt modelId="{A131D58A-6F13-4FBB-B244-C1AA90277B6E}" type="pres">
      <dgm:prSet presAssocID="{1769CE45-662B-4E0F-BFDB-A05C8E53C5F1}" presName="Accent1" presStyleCnt="0"/>
      <dgm:spPr/>
    </dgm:pt>
    <dgm:pt modelId="{9332AFB7-E048-49F5-8BF6-769880BA16D0}" type="pres">
      <dgm:prSet presAssocID="{1769CE45-662B-4E0F-BFDB-A05C8E53C5F1}" presName="Accent" presStyleLbl="bgShp" presStyleIdx="0" presStyleCnt="5"/>
      <dgm:spPr/>
    </dgm:pt>
    <dgm:pt modelId="{393AA04D-A79F-40C1-B9E9-1795E169048E}" type="pres">
      <dgm:prSet presAssocID="{1769CE45-662B-4E0F-BFDB-A05C8E53C5F1}" presName="Child1" presStyleLbl="node1" presStyleIdx="0" presStyleCnt="5" custScaleY="96698" custLinFactNeighborX="2910" custLinFactNeighborY="2453">
        <dgm:presLayoutVars>
          <dgm:chMax val="0"/>
          <dgm:chPref val="0"/>
          <dgm:bulletEnabled val="1"/>
        </dgm:presLayoutVars>
      </dgm:prSet>
      <dgm:spPr>
        <a:prstGeom prst="ellipse">
          <a:avLst/>
        </a:prstGeom>
      </dgm:spPr>
    </dgm:pt>
    <dgm:pt modelId="{D0FAB710-7039-43A0-9A60-ED03FE81904B}" type="pres">
      <dgm:prSet presAssocID="{838AB3B0-1F1C-4BDF-9FBF-DFDA934A5CA7}" presName="Accent2" presStyleCnt="0"/>
      <dgm:spPr/>
    </dgm:pt>
    <dgm:pt modelId="{455606E2-FBEE-44DD-9010-87868018CB4A}" type="pres">
      <dgm:prSet presAssocID="{838AB3B0-1F1C-4BDF-9FBF-DFDA934A5CA7}" presName="Accent" presStyleLbl="bgShp" presStyleIdx="1" presStyleCnt="5" custAng="13148074" custScaleX="69993" custScaleY="74160" custLinFactNeighborX="80762" custLinFactNeighborY="-27194"/>
      <dgm:spPr>
        <a:prstGeom prst="leftArrow">
          <a:avLst/>
        </a:prstGeom>
        <a:gradFill rotWithShape="0">
          <a:gsLst>
            <a:gs pos="0">
              <a:srgbClr val="03D4A8"/>
            </a:gs>
            <a:gs pos="25000">
              <a:srgbClr val="21D6E0"/>
            </a:gs>
            <a:gs pos="75000">
              <a:srgbClr val="0087E6"/>
            </a:gs>
            <a:gs pos="100000">
              <a:srgbClr val="005CBF"/>
            </a:gs>
          </a:gsLst>
          <a:lin ang="16200000" scaled="0"/>
        </a:gradFill>
      </dgm:spPr>
    </dgm:pt>
    <dgm:pt modelId="{C7B8DC2D-163D-45DB-8D59-07917362D97A}" type="pres">
      <dgm:prSet presAssocID="{838AB3B0-1F1C-4BDF-9FBF-DFDA934A5CA7}" presName="Child2" presStyleLbl="node1" presStyleIdx="1" presStyleCnt="5" custLinFactNeighborX="18621" custLinFactNeighborY="15154">
        <dgm:presLayoutVars>
          <dgm:chMax val="0"/>
          <dgm:chPref val="0"/>
          <dgm:bulletEnabled val="1"/>
        </dgm:presLayoutVars>
      </dgm:prSet>
      <dgm:spPr>
        <a:prstGeom prst="ellipse">
          <a:avLst/>
        </a:prstGeom>
      </dgm:spPr>
    </dgm:pt>
    <dgm:pt modelId="{71F8640A-E984-4544-8630-F169DF676554}" type="pres">
      <dgm:prSet presAssocID="{A529A31A-7EE5-4CFD-9E71-A8303B03AF2A}" presName="Accent3" presStyleCnt="0"/>
      <dgm:spPr/>
    </dgm:pt>
    <dgm:pt modelId="{DDCE6DC9-D084-4D4E-B6E1-FCE5F6327C14}" type="pres">
      <dgm:prSet presAssocID="{A529A31A-7EE5-4CFD-9E71-A8303B03AF2A}" presName="Accent" presStyleLbl="bgShp" presStyleIdx="2" presStyleCnt="5" custScaleX="67640" custScaleY="101764" custLinFactY="182" custLinFactNeighborX="82054" custLinFactNeighborY="100000"/>
      <dgm:spPr>
        <a:prstGeom prst="downArrow">
          <a:avLst/>
        </a:prstGeom>
        <a:gradFill rotWithShape="0">
          <a:gsLst>
            <a:gs pos="0">
              <a:srgbClr val="03D4A8"/>
            </a:gs>
            <a:gs pos="25000">
              <a:srgbClr val="21D6E0"/>
            </a:gs>
            <a:gs pos="75000">
              <a:srgbClr val="0087E6"/>
            </a:gs>
            <a:gs pos="100000">
              <a:srgbClr val="005CBF"/>
            </a:gs>
          </a:gsLst>
          <a:lin ang="16200000" scaled="0"/>
        </a:gradFill>
      </dgm:spPr>
    </dgm:pt>
    <dgm:pt modelId="{966AA056-A5B5-4549-826E-BE7091CF72F8}" type="pres">
      <dgm:prSet presAssocID="{A529A31A-7EE5-4CFD-9E71-A8303B03AF2A}" presName="Child3" presStyleLbl="node1" presStyleIdx="2" presStyleCnt="5" custLinFactNeighborX="1737" custLinFactNeighborY="41365">
        <dgm:presLayoutVars>
          <dgm:chMax val="0"/>
          <dgm:chPref val="0"/>
          <dgm:bulletEnabled val="1"/>
        </dgm:presLayoutVars>
      </dgm:prSet>
      <dgm:spPr>
        <a:prstGeom prst="ellipse">
          <a:avLst/>
        </a:prstGeom>
      </dgm:spPr>
    </dgm:pt>
    <dgm:pt modelId="{CE86C665-E436-4131-BFB3-34F342BC2B1A}" type="pres">
      <dgm:prSet presAssocID="{9BE9C98B-89FC-4B68-941E-9D05C6246566}" presName="Accent4" presStyleCnt="0"/>
      <dgm:spPr/>
    </dgm:pt>
    <dgm:pt modelId="{B0EEE492-BCE5-47B6-A6EA-D292581EA74B}" type="pres">
      <dgm:prSet presAssocID="{9BE9C98B-89FC-4B68-941E-9D05C6246566}" presName="Accent" presStyleLbl="bgShp" presStyleIdx="3" presStyleCnt="5" custScaleX="88413" custScaleY="77931" custLinFactX="-7373" custLinFactNeighborX="-100000" custLinFactNeighborY="52339"/>
      <dgm:spPr>
        <a:prstGeom prst="leftArrow">
          <a:avLst/>
        </a:prstGeom>
        <a:gradFill rotWithShape="0">
          <a:gsLst>
            <a:gs pos="0">
              <a:srgbClr val="03D4A8"/>
            </a:gs>
            <a:gs pos="25000">
              <a:srgbClr val="21D6E0"/>
            </a:gs>
            <a:gs pos="75000">
              <a:srgbClr val="0087E6"/>
            </a:gs>
            <a:gs pos="100000">
              <a:srgbClr val="005CBF"/>
            </a:gs>
          </a:gsLst>
          <a:lin ang="16200000" scaled="0"/>
        </a:gradFill>
      </dgm:spPr>
    </dgm:pt>
    <dgm:pt modelId="{CA1A746F-F1B3-498D-A942-79BE1950E464}" type="pres">
      <dgm:prSet presAssocID="{9BE9C98B-89FC-4B68-941E-9D05C6246566}" presName="Child4" presStyleLbl="node1" presStyleIdx="3" presStyleCnt="5" custScaleX="104444" custLinFactNeighborX="-81323" custLinFactNeighborY="-16219">
        <dgm:presLayoutVars>
          <dgm:chMax val="0"/>
          <dgm:chPref val="0"/>
          <dgm:bulletEnabled val="1"/>
        </dgm:presLayoutVars>
      </dgm:prSet>
      <dgm:spPr>
        <a:prstGeom prst="ellipse">
          <a:avLst/>
        </a:prstGeom>
      </dgm:spPr>
    </dgm:pt>
    <dgm:pt modelId="{ADA2DB76-3881-47A4-A9D6-6FB6AA5B3FB9}" type="pres">
      <dgm:prSet presAssocID="{955E07C5-9C88-4330-829B-0A6BFAAA7B56}" presName="Accent5" presStyleCnt="0"/>
      <dgm:spPr/>
    </dgm:pt>
    <dgm:pt modelId="{695CA1F3-E9E1-4ECA-9A47-8E937001DD71}" type="pres">
      <dgm:prSet presAssocID="{955E07C5-9C88-4330-829B-0A6BFAAA7B56}" presName="Accent" presStyleLbl="bgShp" presStyleIdx="4" presStyleCnt="5" custScaleX="71057" custScaleY="85657" custLinFactX="-57528" custLinFactY="-40930" custLinFactNeighborX="-100000" custLinFactNeighborY="-100000"/>
      <dgm:spPr>
        <a:prstGeom prst="upArrow">
          <a:avLst/>
        </a:prstGeom>
        <a:gradFill rotWithShape="0">
          <a:gsLst>
            <a:gs pos="0">
              <a:srgbClr val="03D4A8"/>
            </a:gs>
            <a:gs pos="25000">
              <a:srgbClr val="21D6E0"/>
            </a:gs>
            <a:gs pos="75000">
              <a:srgbClr val="0087E6"/>
            </a:gs>
            <a:gs pos="100000">
              <a:srgbClr val="005CBF"/>
            </a:gs>
          </a:gsLst>
          <a:lin ang="16200000" scaled="0"/>
        </a:gradFill>
      </dgm:spPr>
    </dgm:pt>
    <dgm:pt modelId="{402049E9-82F6-4F76-A9D4-7DE33CA25F9D}" type="pres">
      <dgm:prSet presAssocID="{955E07C5-9C88-4330-829B-0A6BFAAA7B56}" presName="Child5" presStyleLbl="node1" presStyleIdx="4" presStyleCnt="5" custScaleX="107324" custLinFactY="-10657" custLinFactNeighborX="-20616" custLinFactNeighborY="-100000">
        <dgm:presLayoutVars>
          <dgm:chMax val="0"/>
          <dgm:chPref val="0"/>
          <dgm:bulletEnabled val="1"/>
        </dgm:presLayoutVars>
      </dgm:prSet>
      <dgm:spPr>
        <a:prstGeom prst="ellipse">
          <a:avLst/>
        </a:prstGeom>
      </dgm:spPr>
    </dgm:pt>
  </dgm:ptLst>
  <dgm:cxnLst>
    <dgm:cxn modelId="{4A829113-A154-47A0-94AE-CF18C1A74AD4}" type="presOf" srcId="{A529A31A-7EE5-4CFD-9E71-A8303B03AF2A}" destId="{966AA056-A5B5-4549-826E-BE7091CF72F8}" srcOrd="0" destOrd="0" presId="urn:microsoft.com/office/officeart/2011/layout/HexagonRadial#1"/>
    <dgm:cxn modelId="{29446A18-5494-4521-8B02-73874CFE93C5}" type="presOf" srcId="{838AB3B0-1F1C-4BDF-9FBF-DFDA934A5CA7}" destId="{C7B8DC2D-163D-45DB-8D59-07917362D97A}" srcOrd="0" destOrd="0" presId="urn:microsoft.com/office/officeart/2011/layout/HexagonRadial#1"/>
    <dgm:cxn modelId="{3465102A-EAE8-4ED9-82E4-723324173177}" type="presOf" srcId="{1769CE45-662B-4E0F-BFDB-A05C8E53C5F1}" destId="{393AA04D-A79F-40C1-B9E9-1795E169048E}" srcOrd="0" destOrd="0" presId="urn:microsoft.com/office/officeart/2011/layout/HexagonRadial#1"/>
    <dgm:cxn modelId="{3AEC1F2B-6D8B-4FC7-95A4-604314BBEFB4}" srcId="{36EB1E8E-5F3B-4C08-8BCD-B1808480D853}" destId="{838AB3B0-1F1C-4BDF-9FBF-DFDA934A5CA7}" srcOrd="1" destOrd="0" parTransId="{782FEE15-2FD5-441A-8532-52F77CD48AC3}" sibTransId="{5CC3B40E-0604-442C-B1ED-56F1C13083FA}"/>
    <dgm:cxn modelId="{025C432B-FB17-45D5-B621-AF32033377D6}" type="presOf" srcId="{955E07C5-9C88-4330-829B-0A6BFAAA7B56}" destId="{402049E9-82F6-4F76-A9D4-7DE33CA25F9D}" srcOrd="0" destOrd="0" presId="urn:microsoft.com/office/officeart/2011/layout/HexagonRadial#1"/>
    <dgm:cxn modelId="{4D58B946-CF9D-42C5-B546-4BFADF931C9E}" srcId="{36EB1E8E-5F3B-4C08-8BCD-B1808480D853}" destId="{955E07C5-9C88-4330-829B-0A6BFAAA7B56}" srcOrd="4" destOrd="0" parTransId="{A3B4051E-E9D0-4077-9840-E12705E8E636}" sibTransId="{37414DF4-26CA-4F66-829B-3E1FAB122FB0}"/>
    <dgm:cxn modelId="{1FD81257-C4D1-4E72-BA5A-D1D64B14A80F}" srcId="{535FD55D-64FA-4B40-AD95-0BF7E3337AE1}" destId="{36EB1E8E-5F3B-4C08-8BCD-B1808480D853}" srcOrd="0" destOrd="0" parTransId="{3A40D50E-8F44-4EB5-8F80-7E63CBEC3E35}" sibTransId="{9818DDB9-F2DB-46F5-A1AF-C25554037BA1}"/>
    <dgm:cxn modelId="{1B999E9E-6E32-467B-9D99-E20B9AF3C482}" srcId="{36EB1E8E-5F3B-4C08-8BCD-B1808480D853}" destId="{9BE9C98B-89FC-4B68-941E-9D05C6246566}" srcOrd="3" destOrd="0" parTransId="{5C7C679B-05CA-43BA-A479-F6AF1BF79589}" sibTransId="{378AF906-E08A-4E05-8FC1-BB966C544517}"/>
    <dgm:cxn modelId="{4160BFBB-B4BC-462D-A49E-EC5DADF27CF6}" type="presOf" srcId="{9BE9C98B-89FC-4B68-941E-9D05C6246566}" destId="{CA1A746F-F1B3-498D-A942-79BE1950E464}" srcOrd="0" destOrd="0" presId="urn:microsoft.com/office/officeart/2011/layout/HexagonRadial#1"/>
    <dgm:cxn modelId="{36A38AEB-6661-412F-A1E6-DA1369D2ECD8}" type="presOf" srcId="{535FD55D-64FA-4B40-AD95-0BF7E3337AE1}" destId="{4503D785-56F4-4156-9B44-ABC7CA707247}" srcOrd="0" destOrd="0" presId="urn:microsoft.com/office/officeart/2011/layout/HexagonRadial#1"/>
    <dgm:cxn modelId="{E7A27FED-ABF4-4CD6-B3EB-889F7FAF19CF}" srcId="{36EB1E8E-5F3B-4C08-8BCD-B1808480D853}" destId="{A529A31A-7EE5-4CFD-9E71-A8303B03AF2A}" srcOrd="2" destOrd="0" parTransId="{8339658B-3EB3-4EE1-B051-20F00EBDD683}" sibTransId="{8E5C0633-4AC4-4DCF-89E1-BFD90C234570}"/>
    <dgm:cxn modelId="{864B66F1-7259-4D8A-B074-610D56420985}" srcId="{36EB1E8E-5F3B-4C08-8BCD-B1808480D853}" destId="{1769CE45-662B-4E0F-BFDB-A05C8E53C5F1}" srcOrd="0" destOrd="0" parTransId="{1FBB816D-3B71-4B87-8F6D-6E988E4CE199}" sibTransId="{DB12EF42-E54F-4C61-BBF7-6D65D75CF8E9}"/>
    <dgm:cxn modelId="{0E8775FF-DC5E-4BD9-A33F-5AF41E6C828C}" type="presOf" srcId="{36EB1E8E-5F3B-4C08-8BCD-B1808480D853}" destId="{0D722A6A-EC6D-43CB-AE11-8BEFA7FE6F29}" srcOrd="0" destOrd="0" presId="urn:microsoft.com/office/officeart/2011/layout/HexagonRadial#1"/>
    <dgm:cxn modelId="{B16966FF-162A-48B4-B409-D5C1930408B0}" type="presParOf" srcId="{4503D785-56F4-4156-9B44-ABC7CA707247}" destId="{0D722A6A-EC6D-43CB-AE11-8BEFA7FE6F29}" srcOrd="0" destOrd="0" presId="urn:microsoft.com/office/officeart/2011/layout/HexagonRadial#1"/>
    <dgm:cxn modelId="{1B9D7A1F-338B-447F-B48D-A2332421AECB}" type="presParOf" srcId="{4503D785-56F4-4156-9B44-ABC7CA707247}" destId="{A131D58A-6F13-4FBB-B244-C1AA90277B6E}" srcOrd="1" destOrd="0" presId="urn:microsoft.com/office/officeart/2011/layout/HexagonRadial#1"/>
    <dgm:cxn modelId="{F31817B7-3E20-4D73-9194-E378380638B4}" type="presParOf" srcId="{A131D58A-6F13-4FBB-B244-C1AA90277B6E}" destId="{9332AFB7-E048-49F5-8BF6-769880BA16D0}" srcOrd="0" destOrd="0" presId="urn:microsoft.com/office/officeart/2011/layout/HexagonRadial#1"/>
    <dgm:cxn modelId="{E3A132BF-98BF-453A-B2AC-ECE93CDEDEF8}" type="presParOf" srcId="{4503D785-56F4-4156-9B44-ABC7CA707247}" destId="{393AA04D-A79F-40C1-B9E9-1795E169048E}" srcOrd="2" destOrd="0" presId="urn:microsoft.com/office/officeart/2011/layout/HexagonRadial#1"/>
    <dgm:cxn modelId="{54F3D430-46E7-4617-92D5-A6F2203C7D23}" type="presParOf" srcId="{4503D785-56F4-4156-9B44-ABC7CA707247}" destId="{D0FAB710-7039-43A0-9A60-ED03FE81904B}" srcOrd="3" destOrd="0" presId="urn:microsoft.com/office/officeart/2011/layout/HexagonRadial#1"/>
    <dgm:cxn modelId="{834A8AF0-15F9-497C-A1D1-46DCBCF3DAD9}" type="presParOf" srcId="{D0FAB710-7039-43A0-9A60-ED03FE81904B}" destId="{455606E2-FBEE-44DD-9010-87868018CB4A}" srcOrd="0" destOrd="0" presId="urn:microsoft.com/office/officeart/2011/layout/HexagonRadial#1"/>
    <dgm:cxn modelId="{81D02A76-7C6A-4306-99DC-5826D8535E1E}" type="presParOf" srcId="{4503D785-56F4-4156-9B44-ABC7CA707247}" destId="{C7B8DC2D-163D-45DB-8D59-07917362D97A}" srcOrd="4" destOrd="0" presId="urn:microsoft.com/office/officeart/2011/layout/HexagonRadial#1"/>
    <dgm:cxn modelId="{FC06DC3A-903B-4216-92A0-6E09AF3FA50C}" type="presParOf" srcId="{4503D785-56F4-4156-9B44-ABC7CA707247}" destId="{71F8640A-E984-4544-8630-F169DF676554}" srcOrd="5" destOrd="0" presId="urn:microsoft.com/office/officeart/2011/layout/HexagonRadial#1"/>
    <dgm:cxn modelId="{27BFDBBB-2B03-4788-833E-8325682D7A37}" type="presParOf" srcId="{71F8640A-E984-4544-8630-F169DF676554}" destId="{DDCE6DC9-D084-4D4E-B6E1-FCE5F6327C14}" srcOrd="0" destOrd="0" presId="urn:microsoft.com/office/officeart/2011/layout/HexagonRadial#1"/>
    <dgm:cxn modelId="{ECA8A50B-E232-424B-A776-7674D0E56626}" type="presParOf" srcId="{4503D785-56F4-4156-9B44-ABC7CA707247}" destId="{966AA056-A5B5-4549-826E-BE7091CF72F8}" srcOrd="6" destOrd="0" presId="urn:microsoft.com/office/officeart/2011/layout/HexagonRadial#1"/>
    <dgm:cxn modelId="{849505A1-E228-4097-99D3-3BAB4A21F635}" type="presParOf" srcId="{4503D785-56F4-4156-9B44-ABC7CA707247}" destId="{CE86C665-E436-4131-BFB3-34F342BC2B1A}" srcOrd="7" destOrd="0" presId="urn:microsoft.com/office/officeart/2011/layout/HexagonRadial#1"/>
    <dgm:cxn modelId="{BD01CD82-121C-413D-89BD-80F55A486DBE}" type="presParOf" srcId="{CE86C665-E436-4131-BFB3-34F342BC2B1A}" destId="{B0EEE492-BCE5-47B6-A6EA-D292581EA74B}" srcOrd="0" destOrd="0" presId="urn:microsoft.com/office/officeart/2011/layout/HexagonRadial#1"/>
    <dgm:cxn modelId="{91AA38A5-84C9-4C21-A554-2987A623A302}" type="presParOf" srcId="{4503D785-56F4-4156-9B44-ABC7CA707247}" destId="{CA1A746F-F1B3-498D-A942-79BE1950E464}" srcOrd="8" destOrd="0" presId="urn:microsoft.com/office/officeart/2011/layout/HexagonRadial#1"/>
    <dgm:cxn modelId="{C5B3D15B-33E2-486C-AFA9-772C5B5D79FD}" type="presParOf" srcId="{4503D785-56F4-4156-9B44-ABC7CA707247}" destId="{ADA2DB76-3881-47A4-A9D6-6FB6AA5B3FB9}" srcOrd="9" destOrd="0" presId="urn:microsoft.com/office/officeart/2011/layout/HexagonRadial#1"/>
    <dgm:cxn modelId="{DFF66FFF-BA45-48EB-B9F3-264BA4C69999}" type="presParOf" srcId="{ADA2DB76-3881-47A4-A9D6-6FB6AA5B3FB9}" destId="{695CA1F3-E9E1-4ECA-9A47-8E937001DD71}" srcOrd="0" destOrd="0" presId="urn:microsoft.com/office/officeart/2011/layout/HexagonRadial#1"/>
    <dgm:cxn modelId="{A592BB67-559C-48E7-8F14-6F9200CBC579}" type="presParOf" srcId="{4503D785-56F4-4156-9B44-ABC7CA707247}" destId="{402049E9-82F6-4F76-A9D4-7DE33CA25F9D}" srcOrd="10" destOrd="0" presId="urn:microsoft.com/office/officeart/2011/layout/HexagonRadial#1"/>
  </dgm:cxnLst>
  <dgm:bg>
    <a:gradFill flip="none" rotWithShape="1">
      <a:gsLst>
        <a:gs pos="0">
          <a:srgbClr val="03D4A8"/>
        </a:gs>
        <a:gs pos="98000">
          <a:srgbClr val="21D6E0"/>
        </a:gs>
        <a:gs pos="58000">
          <a:srgbClr val="0087E6"/>
        </a:gs>
        <a:gs pos="100000">
          <a:srgbClr val="005CBF"/>
        </a:gs>
      </a:gsLst>
      <a:path path="circle">
        <a:fillToRect l="50000" t="50000" r="50000" b="50000"/>
      </a:path>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2000" b="1" dirty="0">
            <a:solidFill>
              <a:srgbClr val="C00000"/>
            </a:solidFill>
            <a:effectLst>
              <a:outerShdw blurRad="38100" dist="38100" dir="2700000" algn="tl">
                <a:srgbClr val="000000">
                  <a:alpha val="43137"/>
                </a:srgbClr>
              </a:outerShdw>
            </a:effectLst>
            <a:latin typeface="+mj-lt"/>
          </a:endParaRPr>
        </a:p>
        <a:p>
          <a:r>
            <a:rPr lang="en-NZ" sz="2000" b="1" dirty="0" err="1">
              <a:solidFill>
                <a:schemeClr val="bg1"/>
              </a:solidFill>
              <a:effectLst>
                <a:outerShdw blurRad="38100" dist="38100" dir="2700000" algn="tl">
                  <a:srgbClr val="000000">
                    <a:alpha val="43137"/>
                  </a:srgbClr>
                </a:outerShdw>
              </a:effectLst>
              <a:latin typeface="+mj-lt"/>
            </a:rPr>
            <a:t>Anavatau</a:t>
          </a:r>
          <a:endParaRPr lang="en-NZ" sz="2000" b="1" dirty="0">
            <a:solidFill>
              <a:schemeClr val="bg1"/>
            </a:solidFill>
            <a:effectLst>
              <a:outerShdw blurRad="38100" dist="38100" dir="2700000" algn="tl">
                <a:srgbClr val="000000">
                  <a:alpha val="43137"/>
                </a:srgbClr>
              </a:outerShdw>
            </a:effectLst>
            <a:latin typeface="+mj-lt"/>
          </a:endParaRPr>
        </a:p>
        <a:p>
          <a:r>
            <a:rPr lang="en-NZ" sz="2000" b="1" dirty="0">
              <a:solidFill>
                <a:schemeClr val="tx1"/>
              </a:solidFill>
              <a:effectLst>
                <a:outerShdw blurRad="38100" dist="38100" dir="2700000" algn="tl">
                  <a:srgbClr val="000000">
                    <a:alpha val="43137"/>
                  </a:srgbClr>
                </a:outerShdw>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chemeClr val="accent4">
            <a:lumMod val="75000"/>
          </a:schemeClr>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000" b="1" dirty="0" err="1">
              <a:solidFill>
                <a:schemeClr val="bg1"/>
              </a:solidFill>
              <a:effectLst>
                <a:outerShdw blurRad="38100" dist="38100" dir="2700000" algn="tl">
                  <a:srgbClr val="000000">
                    <a:alpha val="43137"/>
                  </a:srgbClr>
                </a:outerShdw>
              </a:effectLst>
              <a:latin typeface="+mj-lt"/>
            </a:rPr>
            <a:t>Vatapuia</a:t>
          </a:r>
          <a:endParaRPr lang="en-NZ" sz="2000" b="1" dirty="0">
            <a:solidFill>
              <a:srgbClr val="C00000"/>
            </a:solidFill>
            <a:effectLst>
              <a:outerShdw blurRad="38100" dist="38100" dir="2700000" algn="tl">
                <a:srgbClr val="000000">
                  <a:alpha val="43137"/>
                </a:srgbClr>
              </a:outerShdw>
            </a:effectLst>
            <a:latin typeface="+mj-lt"/>
          </a:endParaRPr>
        </a:p>
        <a:p>
          <a:r>
            <a:rPr lang="en-NZ" sz="2000" b="1" dirty="0">
              <a:solidFill>
                <a:schemeClr val="tx1"/>
              </a:solidFill>
              <a:effectLst>
                <a:outerShdw blurRad="38100" dist="38100" dir="2700000" algn="tl">
                  <a:srgbClr val="000000">
                    <a:alpha val="43137"/>
                  </a:srgbClr>
                </a:outerShdw>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chemeClr val="accent4">
            <a:lumMod val="75000"/>
          </a:schemeClr>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150" b="1" dirty="0" err="1">
              <a:solidFill>
                <a:schemeClr val="bg1"/>
              </a:solidFill>
              <a:effectLst>
                <a:outerShdw blurRad="38100" dist="38100" dir="2700000" algn="tl">
                  <a:srgbClr val="000000">
                    <a:alpha val="43137"/>
                  </a:srgbClr>
                </a:outerShdw>
              </a:effectLst>
              <a:latin typeface="+mj-lt"/>
            </a:rPr>
            <a:t>Fa’asino</a:t>
          </a:r>
          <a:endParaRPr lang="en-NZ" sz="2150" b="1" dirty="0">
            <a:solidFill>
              <a:schemeClr val="bg1"/>
            </a:solidFill>
            <a:effectLst>
              <a:outerShdw blurRad="38100" dist="38100" dir="2700000" algn="tl">
                <a:srgbClr val="000000">
                  <a:alpha val="43137"/>
                </a:srgbClr>
              </a:outerShdw>
            </a:effectLst>
            <a:latin typeface="+mj-lt"/>
          </a:endParaRPr>
        </a:p>
        <a:p>
          <a:r>
            <a:rPr lang="en-NZ" sz="2000" b="1" dirty="0">
              <a:solidFill>
                <a:schemeClr val="tx1"/>
              </a:solidFill>
              <a:effectLst>
                <a:outerShdw blurRad="38100" dist="38100" dir="2700000" algn="tl">
                  <a:srgbClr val="000000">
                    <a:alpha val="43137"/>
                  </a:srgbClr>
                </a:outerShdw>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chemeClr val="accent4">
            <a:lumMod val="75000"/>
          </a:schemeClr>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000" b="1" dirty="0" err="1">
              <a:solidFill>
                <a:schemeClr val="bg1"/>
              </a:solidFill>
              <a:effectLst>
                <a:outerShdw blurRad="38100" dist="38100" dir="2700000" algn="tl">
                  <a:srgbClr val="000000">
                    <a:alpha val="43137"/>
                  </a:srgbClr>
                </a:outerShdw>
              </a:effectLst>
              <a:latin typeface="+mj-lt"/>
            </a:rPr>
            <a:t>Fa’aauau</a:t>
          </a:r>
          <a:endParaRPr lang="en-NZ" sz="2000" b="1" dirty="0">
            <a:solidFill>
              <a:schemeClr val="bg1"/>
            </a:solidFill>
            <a:effectLst>
              <a:outerShdw blurRad="38100" dist="38100" dir="2700000" algn="tl">
                <a:srgbClr val="000000">
                  <a:alpha val="43137"/>
                </a:srgbClr>
              </a:outerShdw>
            </a:effectLst>
            <a:latin typeface="+mj-lt"/>
          </a:endParaRPr>
        </a:p>
        <a:p>
          <a:r>
            <a:rPr lang="en-NZ" sz="2000" b="1" dirty="0">
              <a:solidFill>
                <a:schemeClr val="tx1"/>
              </a:solidFill>
              <a:effectLst>
                <a:outerShdw blurRad="38100" dist="38100" dir="2700000" algn="tl">
                  <a:srgbClr val="000000">
                    <a:alpha val="43137"/>
                  </a:srgbClr>
                </a:outerShdw>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chemeClr val="accent4">
            <a:lumMod val="75000"/>
          </a:schemeClr>
        </a:solidFill>
      </dgm:spPr>
      <dgm:t>
        <a:bodyPr/>
        <a:lstStyle/>
        <a:p>
          <a:endParaRPr lang="en-NZ">
            <a:solidFill>
              <a:srgbClr val="7030A0"/>
            </a:solidFill>
          </a:endParaRPr>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a:solidFill>
              <a:schemeClr val="bg1"/>
            </a:solidFill>
            <a:latin typeface="+mj-lt"/>
          </a:endParaRPr>
        </a:p>
        <a:p>
          <a:r>
            <a:rPr lang="en-NZ" sz="2400" b="1" dirty="0" err="1">
              <a:solidFill>
                <a:schemeClr val="bg1"/>
              </a:solidFill>
              <a:effectLst>
                <a:outerShdw blurRad="38100" dist="38100" dir="2700000" algn="tl">
                  <a:srgbClr val="000000">
                    <a:alpha val="43137"/>
                  </a:srgbClr>
                </a:outerShdw>
              </a:effectLst>
              <a:latin typeface="+mj-lt"/>
            </a:rPr>
            <a:t>Ausia</a:t>
          </a:r>
          <a:endParaRPr lang="en-NZ" sz="2400" b="1" dirty="0">
            <a:solidFill>
              <a:schemeClr val="bg1"/>
            </a:solidFill>
            <a:effectLst>
              <a:outerShdw blurRad="38100" dist="38100" dir="2700000" algn="tl">
                <a:srgbClr val="000000">
                  <a:alpha val="43137"/>
                </a:srgbClr>
              </a:outerShdw>
            </a:effectLst>
            <a:latin typeface="+mj-lt"/>
          </a:endParaRPr>
        </a:p>
        <a:p>
          <a:r>
            <a:rPr lang="en-NZ" sz="2000" b="1" dirty="0">
              <a:solidFill>
                <a:schemeClr val="tx1"/>
              </a:solidFill>
              <a:effectLst>
                <a:outerShdw blurRad="38100" dist="38100" dir="2700000" algn="tl">
                  <a:srgbClr val="000000">
                    <a:alpha val="43137"/>
                  </a:srgbClr>
                </a:outerShdw>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chemeClr val="accent4">
            <a:lumMod val="75000"/>
          </a:schemeClr>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pt>
    <dgm:pt modelId="{BFEFB972-C25E-4D83-BA7A-4631ABDC426A}" type="pres">
      <dgm:prSet presAssocID="{B6D26BB3-1DCC-445C-A3D0-5E65BBB7BC0D}" presName="node" presStyleLbl="node1" presStyleIdx="0" presStyleCnt="5" custRadScaleRad="99330" custRadScaleInc="-141">
        <dgm:presLayoutVars>
          <dgm:bulletEnabled val="1"/>
        </dgm:presLayoutVars>
      </dgm:prSet>
      <dgm:spPr/>
    </dgm:pt>
    <dgm:pt modelId="{1A9748A0-2290-4D1B-BEE2-4DC07416B837}" type="pres">
      <dgm:prSet presAssocID="{4416A447-2E86-4B3A-8169-EFD4250C8CC8}" presName="sibTrans" presStyleLbl="sibTrans2D1" presStyleIdx="0" presStyleCnt="5" custLinFactNeighborX="45809" custLinFactNeighborY="-40550"/>
      <dgm:spPr/>
    </dgm:pt>
    <dgm:pt modelId="{6768F4C3-FA35-45A7-AA33-9BF428C83360}" type="pres">
      <dgm:prSet presAssocID="{4416A447-2E86-4B3A-8169-EFD4250C8CC8}" presName="connectorText" presStyleLbl="sibTrans2D1" presStyleIdx="0" presStyleCnt="5"/>
      <dgm:spPr/>
    </dgm:pt>
    <dgm:pt modelId="{C2E4C92D-4FD8-41F1-90FD-1807DCD2FAC3}" type="pres">
      <dgm:prSet presAssocID="{C1B81FC3-6C90-459B-9615-BA42E88FF579}" presName="node" presStyleLbl="node1" presStyleIdx="1" presStyleCnt="5">
        <dgm:presLayoutVars>
          <dgm:bulletEnabled val="1"/>
        </dgm:presLayoutVars>
      </dgm:prSet>
      <dgm:spPr/>
    </dgm:pt>
    <dgm:pt modelId="{DF354DA6-B90C-43C7-915A-CB1CCF3818BE}" type="pres">
      <dgm:prSet presAssocID="{B4E0F860-33A3-4D85-A9D8-1055F141D190}" presName="sibTrans" presStyleLbl="sibTrans2D1" presStyleIdx="1" presStyleCnt="5" custLinFactNeighborX="46519" custLinFactNeighborY="14325"/>
      <dgm:spPr/>
    </dgm:pt>
    <dgm:pt modelId="{8AA5ED5F-69AC-4D52-8FCE-602D814ED24F}" type="pres">
      <dgm:prSet presAssocID="{B4E0F860-33A3-4D85-A9D8-1055F141D190}" presName="connectorText" presStyleLbl="sibTrans2D1" presStyleIdx="1" presStyleCnt="5"/>
      <dgm:spPr/>
    </dgm:pt>
    <dgm:pt modelId="{C9654E20-B465-4C9C-9035-9209691AA3D1}" type="pres">
      <dgm:prSet presAssocID="{DAE5D95D-B602-4905-8B18-CCA682A2726C}" presName="node" presStyleLbl="node1" presStyleIdx="2" presStyleCnt="5">
        <dgm:presLayoutVars>
          <dgm:bulletEnabled val="1"/>
        </dgm:presLayoutVars>
      </dgm:prSet>
      <dgm:spPr/>
    </dgm:pt>
    <dgm:pt modelId="{E2EEEFEB-9D06-4561-92FB-BD72ABD2310D}" type="pres">
      <dgm:prSet presAssocID="{D889992C-5C18-4273-B023-863D2239191B}" presName="sibTrans" presStyleLbl="sibTrans2D1" presStyleIdx="2" presStyleCnt="5" custLinFactNeighborX="-2830" custLinFactNeighborY="35924"/>
      <dgm:spPr/>
    </dgm:pt>
    <dgm:pt modelId="{6890CB21-059B-4BE6-91D4-A667352E98C4}" type="pres">
      <dgm:prSet presAssocID="{D889992C-5C18-4273-B023-863D2239191B}" presName="connectorText" presStyleLbl="sibTrans2D1" presStyleIdx="2" presStyleCnt="5"/>
      <dgm:spPr/>
    </dgm:pt>
    <dgm:pt modelId="{2E9F577C-BAAE-486E-8527-32FB959A0131}" type="pres">
      <dgm:prSet presAssocID="{90B3E853-9577-4A0B-A458-B83FF8A749A3}" presName="node" presStyleLbl="node1" presStyleIdx="3" presStyleCnt="5">
        <dgm:presLayoutVars>
          <dgm:bulletEnabled val="1"/>
        </dgm:presLayoutVars>
      </dgm:prSet>
      <dgm:spPr/>
    </dgm:pt>
    <dgm:pt modelId="{64CCD64C-7FF6-4444-A7C4-B0745FAB8111}" type="pres">
      <dgm:prSet presAssocID="{8052ADCE-EDF9-4CF5-818D-CB928778CE40}" presName="sibTrans" presStyleLbl="sibTrans2D1" presStyleIdx="3" presStyleCnt="5" custAng="266627" custLinFactNeighborX="-46175" custLinFactNeighborY="8836"/>
      <dgm:spPr/>
    </dgm:pt>
    <dgm:pt modelId="{BBE125B0-AAC5-4401-AEE4-F807775BA5E1}" type="pres">
      <dgm:prSet presAssocID="{8052ADCE-EDF9-4CF5-818D-CB928778CE40}" presName="connectorText" presStyleLbl="sibTrans2D1" presStyleIdx="3" presStyleCnt="5"/>
      <dgm:spPr/>
    </dgm:pt>
    <dgm:pt modelId="{1E970214-4C9F-467B-B4E5-985E439288DF}" type="pres">
      <dgm:prSet presAssocID="{22E34496-D5B3-42ED-8A78-1F2985B00272}" presName="node" presStyleLbl="node1" presStyleIdx="4" presStyleCnt="5" custRadScaleRad="103578" custRadScaleInc="-4809">
        <dgm:presLayoutVars>
          <dgm:bulletEnabled val="1"/>
        </dgm:presLayoutVars>
      </dgm:prSet>
      <dgm:spPr/>
    </dgm:pt>
    <dgm:pt modelId="{7FB8D3E9-11CF-4D25-9568-0C45A1980113}" type="pres">
      <dgm:prSet presAssocID="{F8AAB733-7240-4429-8C8F-A6CB19921B38}" presName="sibTrans" presStyleLbl="sibTrans2D1" presStyleIdx="4" presStyleCnt="5" custLinFactNeighborX="-39443" custLinFactNeighborY="-43399"/>
      <dgm:spPr/>
    </dgm:pt>
    <dgm:pt modelId="{4FF6E1BA-DE0A-42A9-B5D1-17321178C7A1}" type="pres">
      <dgm:prSet presAssocID="{F8AAB733-7240-4429-8C8F-A6CB19921B38}" presName="connectorText" presStyleLbl="sibTrans2D1" presStyleIdx="4" presStyleCnt="5"/>
      <dgm:spPr/>
    </dgm:pt>
  </dgm:ptLst>
  <dgm:cxnLst>
    <dgm:cxn modelId="{5C6B3F04-EB0E-4E4C-8B0E-0FD31A3121BF}" type="presOf" srcId="{B4E0F860-33A3-4D85-A9D8-1055F141D190}" destId="{DF354DA6-B90C-43C7-915A-CB1CCF3818BE}" srcOrd="0" destOrd="0" presId="urn:microsoft.com/office/officeart/2005/8/layout/cycle2"/>
    <dgm:cxn modelId="{9AD75E0B-8C6D-43ED-9DD0-BFE279C3E64F}" type="presOf" srcId="{22E34496-D5B3-42ED-8A78-1F2985B00272}" destId="{1E970214-4C9F-467B-B4E5-985E439288DF}" srcOrd="0" destOrd="0" presId="urn:microsoft.com/office/officeart/2005/8/layout/cycle2"/>
    <dgm:cxn modelId="{43CB500B-42D9-4C2E-88CC-DDE431031E70}" type="presOf" srcId="{8052ADCE-EDF9-4CF5-818D-CB928778CE40}" destId="{64CCD64C-7FF6-4444-A7C4-B0745FAB8111}" srcOrd="0" destOrd="0" presId="urn:microsoft.com/office/officeart/2005/8/layout/cycle2"/>
    <dgm:cxn modelId="{9D474D17-FBB2-44F2-9F48-B8F894E7CA67}" type="presOf" srcId="{D889992C-5C18-4273-B023-863D2239191B}" destId="{E2EEEFEB-9D06-4561-92FB-BD72ABD2310D}"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8BEA2A5C-CBB9-4AEA-95B2-484307B0FD3A}" type="presOf" srcId="{DAE5D95D-B602-4905-8B18-CCA682A2726C}" destId="{C9654E20-B465-4C9C-9035-9209691AA3D1}" srcOrd="0" destOrd="0" presId="urn:microsoft.com/office/officeart/2005/8/layout/cycle2"/>
    <dgm:cxn modelId="{1F0AAE41-0DF3-4F3D-AEEA-4B8B808DAD84}" type="presOf" srcId="{C1B81FC3-6C90-459B-9615-BA42E88FF579}" destId="{C2E4C92D-4FD8-41F1-90FD-1807DCD2FAC3}" srcOrd="0" destOrd="0" presId="urn:microsoft.com/office/officeart/2005/8/layout/cycle2"/>
    <dgm:cxn modelId="{5638E548-59BC-41CE-B20C-08DCC7376248}" type="presOf" srcId="{B4E0F860-33A3-4D85-A9D8-1055F141D190}" destId="{8AA5ED5F-69AC-4D52-8FCE-602D814ED24F}" srcOrd="1" destOrd="0" presId="urn:microsoft.com/office/officeart/2005/8/layout/cycle2"/>
    <dgm:cxn modelId="{008EBB4C-3A59-4496-940B-A2AC2771FB81}" type="presOf" srcId="{4416A447-2E86-4B3A-8169-EFD4250C8CC8}" destId="{6768F4C3-FA35-45A7-AA33-9BF428C83360}" srcOrd="1" destOrd="0" presId="urn:microsoft.com/office/officeart/2005/8/layout/cycle2"/>
    <dgm:cxn modelId="{4ACF976D-F0A9-4B3E-9049-06EAD0035E0C}" type="presOf" srcId="{D889992C-5C18-4273-B023-863D2239191B}" destId="{6890CB21-059B-4BE6-91D4-A667352E98C4}" srcOrd="1" destOrd="0" presId="urn:microsoft.com/office/officeart/2005/8/layout/cycle2"/>
    <dgm:cxn modelId="{3636E572-35D7-4C91-A685-2D432FDC52E0}" type="presOf" srcId="{B6D26BB3-1DCC-445C-A3D0-5E65BBB7BC0D}" destId="{BFEFB972-C25E-4D83-BA7A-4631ABDC426A}" srcOrd="0" destOrd="0" presId="urn:microsoft.com/office/officeart/2005/8/layout/cycle2"/>
    <dgm:cxn modelId="{93E18D73-94BD-47FF-B315-A8E10BD88F42}" type="presOf" srcId="{8052ADCE-EDF9-4CF5-818D-CB928778CE40}" destId="{BBE125B0-AAC5-4401-AEE4-F807775BA5E1}" srcOrd="1" destOrd="0" presId="urn:microsoft.com/office/officeart/2005/8/layout/cycle2"/>
    <dgm:cxn modelId="{CAEE7174-89A0-4DAF-A750-4BD55643A6BB}" type="presOf" srcId="{F8AAB733-7240-4429-8C8F-A6CB19921B38}" destId="{7FB8D3E9-11CF-4D25-9568-0C45A1980113}" srcOrd="0" destOrd="0" presId="urn:microsoft.com/office/officeart/2005/8/layout/cycle2"/>
    <dgm:cxn modelId="{EE7B3D9D-514E-4139-82CF-61F5119AB9FC}" type="presOf" srcId="{C0AE6C40-7BCF-45B8-9227-05A01CAE1812}" destId="{A71B9886-13EB-40E2-8F73-C634626052B5}"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E57222B7-022E-4D23-81A6-7A53EB75F1C9}" type="presOf" srcId="{90B3E853-9577-4A0B-A458-B83FF8A749A3}" destId="{2E9F577C-BAAE-486E-8527-32FB959A0131}" srcOrd="0" destOrd="0" presId="urn:microsoft.com/office/officeart/2005/8/layout/cycle2"/>
    <dgm:cxn modelId="{1DADF9CF-4820-4025-93F8-8868BE4A959E}" type="presOf" srcId="{4416A447-2E86-4B3A-8169-EFD4250C8CC8}" destId="{1A9748A0-2290-4D1B-BEE2-4DC07416B837}" srcOrd="0"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7C3F30D3-86C4-414C-9DAA-007106C9FB98}" type="presOf" srcId="{F8AAB733-7240-4429-8C8F-A6CB19921B38}" destId="{4FF6E1BA-DE0A-42A9-B5D1-17321178C7A1}" srcOrd="1"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E7CE06E1-FA69-4AA7-860B-99821B386AD2}" srcId="{C0AE6C40-7BCF-45B8-9227-05A01CAE1812}" destId="{C1B81FC3-6C90-459B-9615-BA42E88FF579}" srcOrd="1" destOrd="0" parTransId="{21BCFDE6-DC66-4100-A69D-F4A3354ACA7E}" sibTransId="{B4E0F860-33A3-4D85-A9D8-1055F141D190}"/>
    <dgm:cxn modelId="{3517A95C-038D-47FD-8791-91FA05CAEA40}" type="presParOf" srcId="{A71B9886-13EB-40E2-8F73-C634626052B5}" destId="{BFEFB972-C25E-4D83-BA7A-4631ABDC426A}" srcOrd="0" destOrd="0" presId="urn:microsoft.com/office/officeart/2005/8/layout/cycle2"/>
    <dgm:cxn modelId="{6A7D4B4B-2E87-4A8B-9AD7-2D1A37CE39F0}" type="presParOf" srcId="{A71B9886-13EB-40E2-8F73-C634626052B5}" destId="{1A9748A0-2290-4D1B-BEE2-4DC07416B837}" srcOrd="1" destOrd="0" presId="urn:microsoft.com/office/officeart/2005/8/layout/cycle2"/>
    <dgm:cxn modelId="{B33421CB-7F8A-4A9B-A322-3BBFF9793971}" type="presParOf" srcId="{1A9748A0-2290-4D1B-BEE2-4DC07416B837}" destId="{6768F4C3-FA35-45A7-AA33-9BF428C83360}" srcOrd="0" destOrd="0" presId="urn:microsoft.com/office/officeart/2005/8/layout/cycle2"/>
    <dgm:cxn modelId="{E6E3725C-3CCA-4054-86B1-367240C7E409}" type="presParOf" srcId="{A71B9886-13EB-40E2-8F73-C634626052B5}" destId="{C2E4C92D-4FD8-41F1-90FD-1807DCD2FAC3}" srcOrd="2" destOrd="0" presId="urn:microsoft.com/office/officeart/2005/8/layout/cycle2"/>
    <dgm:cxn modelId="{1386900C-7B86-46CE-912A-DE7785B23224}" type="presParOf" srcId="{A71B9886-13EB-40E2-8F73-C634626052B5}" destId="{DF354DA6-B90C-43C7-915A-CB1CCF3818BE}" srcOrd="3" destOrd="0" presId="urn:microsoft.com/office/officeart/2005/8/layout/cycle2"/>
    <dgm:cxn modelId="{6EC0ECC0-938D-486D-B9D6-9E33B995B81F}" type="presParOf" srcId="{DF354DA6-B90C-43C7-915A-CB1CCF3818BE}" destId="{8AA5ED5F-69AC-4D52-8FCE-602D814ED24F}" srcOrd="0" destOrd="0" presId="urn:microsoft.com/office/officeart/2005/8/layout/cycle2"/>
    <dgm:cxn modelId="{AAECE830-1EBB-44F5-84FA-B47B285E9693}" type="presParOf" srcId="{A71B9886-13EB-40E2-8F73-C634626052B5}" destId="{C9654E20-B465-4C9C-9035-9209691AA3D1}" srcOrd="4" destOrd="0" presId="urn:microsoft.com/office/officeart/2005/8/layout/cycle2"/>
    <dgm:cxn modelId="{0B5C7F7C-58FD-4671-9DA8-8386EC330262}" type="presParOf" srcId="{A71B9886-13EB-40E2-8F73-C634626052B5}" destId="{E2EEEFEB-9D06-4561-92FB-BD72ABD2310D}" srcOrd="5" destOrd="0" presId="urn:microsoft.com/office/officeart/2005/8/layout/cycle2"/>
    <dgm:cxn modelId="{5FC2F777-1B32-47BD-8AE8-2119BBA15E33}" type="presParOf" srcId="{E2EEEFEB-9D06-4561-92FB-BD72ABD2310D}" destId="{6890CB21-059B-4BE6-91D4-A667352E98C4}" srcOrd="0" destOrd="0" presId="urn:microsoft.com/office/officeart/2005/8/layout/cycle2"/>
    <dgm:cxn modelId="{D87E116A-BBE5-4335-878C-10F566A74852}" type="presParOf" srcId="{A71B9886-13EB-40E2-8F73-C634626052B5}" destId="{2E9F577C-BAAE-486E-8527-32FB959A0131}" srcOrd="6" destOrd="0" presId="urn:microsoft.com/office/officeart/2005/8/layout/cycle2"/>
    <dgm:cxn modelId="{DF17FE42-C450-4A37-8C09-B9B4B1DAA88F}" type="presParOf" srcId="{A71B9886-13EB-40E2-8F73-C634626052B5}" destId="{64CCD64C-7FF6-4444-A7C4-B0745FAB8111}" srcOrd="7" destOrd="0" presId="urn:microsoft.com/office/officeart/2005/8/layout/cycle2"/>
    <dgm:cxn modelId="{18130F22-2AB3-4558-82A5-8424CBA96B77}" type="presParOf" srcId="{64CCD64C-7FF6-4444-A7C4-B0745FAB8111}" destId="{BBE125B0-AAC5-4401-AEE4-F807775BA5E1}" srcOrd="0" destOrd="0" presId="urn:microsoft.com/office/officeart/2005/8/layout/cycle2"/>
    <dgm:cxn modelId="{6D78EEAE-D28A-429F-8CB1-919865E04E9D}" type="presParOf" srcId="{A71B9886-13EB-40E2-8F73-C634626052B5}" destId="{1E970214-4C9F-467B-B4E5-985E439288DF}" srcOrd="8" destOrd="0" presId="urn:microsoft.com/office/officeart/2005/8/layout/cycle2"/>
    <dgm:cxn modelId="{9645384A-3327-4518-A024-4E1C12FC35A2}" type="presParOf" srcId="{A71B9886-13EB-40E2-8F73-C634626052B5}" destId="{7FB8D3E9-11CF-4D25-9568-0C45A1980113}" srcOrd="9" destOrd="0" presId="urn:microsoft.com/office/officeart/2005/8/layout/cycle2"/>
    <dgm:cxn modelId="{83D14124-DDD6-4CF4-B7AA-BE62C135EA71}"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I</a:t>
          </a: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O</a:t>
          </a: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3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E</a:t>
          </a: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A</a:t>
          </a: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U</a:t>
          </a: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2854421" y="1108516"/>
        <a:ext cx="301432" cy="3269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Titiro</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I</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Vision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Kotahi</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O</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Relate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300" b="1" kern="1200" dirty="0">
              <a:solidFill>
                <a:schemeClr val="bg1"/>
              </a:solidFill>
              <a:effectLst>
                <a:outerShdw blurRad="38100" dist="38100" dir="2700000" algn="tl">
                  <a:srgbClr val="000000">
                    <a:alpha val="43137"/>
                  </a:srgbClr>
                </a:outerShdw>
              </a:effectLst>
              <a:latin typeface="+mj-lt"/>
            </a:rPr>
            <a:t>Rewa</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E</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Activate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Rawa</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A</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Achieve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Tupu</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U</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Sustain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2854421" y="1108516"/>
        <a:ext cx="301432" cy="3269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D46E3-18FA-40F2-A30F-471E96B240B9}">
      <dsp:nvSpPr>
        <dsp:cNvPr id="0" name=""/>
        <dsp:cNvSpPr/>
      </dsp:nvSpPr>
      <dsp:spPr>
        <a:xfrm rot="4396374">
          <a:off x="256305" y="1295138"/>
          <a:ext cx="3823347" cy="2666307"/>
        </a:xfrm>
        <a:prstGeom prst="swooshArrow">
          <a:avLst>
            <a:gd name="adj1" fmla="val 16310"/>
            <a:gd name="adj2" fmla="val 3137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a:scene3d>
          <a:camera prst="orthographicFront"/>
          <a:lightRig rig="threePt" dir="t"/>
        </a:scene3d>
        <a:sp3d>
          <a:bevelB/>
        </a:sp3d>
      </dsp:spPr>
      <dsp:style>
        <a:lnRef idx="2">
          <a:scrgbClr r="0" g="0" b="0"/>
        </a:lnRef>
        <a:fillRef idx="1">
          <a:scrgbClr r="0" g="0" b="0"/>
        </a:fillRef>
        <a:effectRef idx="0">
          <a:scrgbClr r="0" g="0" b="0"/>
        </a:effectRef>
        <a:fontRef idx="minor">
          <a:schemeClr val="lt1"/>
        </a:fontRef>
      </dsp:style>
    </dsp:sp>
    <dsp:sp modelId="{63E5CA1E-3444-4C3A-B27A-244E3148D199}">
      <dsp:nvSpPr>
        <dsp:cNvPr id="0" name=""/>
        <dsp:cNvSpPr/>
      </dsp:nvSpPr>
      <dsp:spPr>
        <a:xfrm>
          <a:off x="1688543" y="1643289"/>
          <a:ext cx="96551" cy="96551"/>
        </a:xfrm>
        <a:prstGeom prst="ellipse">
          <a:avLst/>
        </a:prstGeom>
        <a:solidFill>
          <a:schemeClr val="accent1">
            <a:tint val="6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E97A33-E936-42BC-957C-266B373AA37F}">
      <dsp:nvSpPr>
        <dsp:cNvPr id="0" name=""/>
        <dsp:cNvSpPr/>
      </dsp:nvSpPr>
      <dsp:spPr>
        <a:xfrm>
          <a:off x="2349655" y="2176537"/>
          <a:ext cx="96551" cy="96551"/>
        </a:xfrm>
        <a:prstGeom prst="ellipse">
          <a:avLst/>
        </a:prstGeom>
        <a:solidFill>
          <a:schemeClr val="accent1">
            <a:tint val="6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0C9E34-1F72-40A8-B3BE-434F6CB94D06}">
      <dsp:nvSpPr>
        <dsp:cNvPr id="0" name=""/>
        <dsp:cNvSpPr/>
      </dsp:nvSpPr>
      <dsp:spPr>
        <a:xfrm>
          <a:off x="2845124" y="2800135"/>
          <a:ext cx="96551" cy="96551"/>
        </a:xfrm>
        <a:prstGeom prst="ellipse">
          <a:avLst/>
        </a:prstGeom>
        <a:solidFill>
          <a:schemeClr val="accent1">
            <a:tint val="6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C47A89-7F8F-4CBD-9C77-3CEC0B85E991}">
      <dsp:nvSpPr>
        <dsp:cNvPr id="0" name=""/>
        <dsp:cNvSpPr/>
      </dsp:nvSpPr>
      <dsp:spPr>
        <a:xfrm>
          <a:off x="0" y="413808"/>
          <a:ext cx="1802589" cy="708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b" anchorCtr="0">
          <a:noAutofit/>
        </a:bodyPr>
        <a:lstStyle/>
        <a:p>
          <a:pPr marL="0" lvl="0" indent="0" algn="ctr" defTabSz="1289050">
            <a:lnSpc>
              <a:spcPct val="90000"/>
            </a:lnSpc>
            <a:spcBef>
              <a:spcPct val="0"/>
            </a:spcBef>
            <a:spcAft>
              <a:spcPct val="35000"/>
            </a:spcAft>
            <a:buNone/>
          </a:pPr>
          <a:endParaRPr lang="en-NZ" sz="2900" kern="1200" dirty="0"/>
        </a:p>
      </dsp:txBody>
      <dsp:txXfrm>
        <a:off x="0" y="413808"/>
        <a:ext cx="1802589" cy="708634"/>
      </dsp:txXfrm>
    </dsp:sp>
    <dsp:sp modelId="{AF2B9BD1-6B0C-4713-A264-38AB36CBF023}">
      <dsp:nvSpPr>
        <dsp:cNvPr id="0" name=""/>
        <dsp:cNvSpPr/>
      </dsp:nvSpPr>
      <dsp:spPr>
        <a:xfrm>
          <a:off x="2088233" y="956633"/>
          <a:ext cx="2630806" cy="708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35000"/>
            </a:spcAft>
            <a:buNone/>
          </a:pPr>
          <a:r>
            <a:rPr lang="en-NZ" sz="2900" kern="1200" dirty="0"/>
            <a:t>Colonisation</a:t>
          </a:r>
        </a:p>
      </dsp:txBody>
      <dsp:txXfrm>
        <a:off x="2088233" y="956633"/>
        <a:ext cx="2630806" cy="708634"/>
      </dsp:txXfrm>
    </dsp:sp>
    <dsp:sp modelId="{4C7F5ECC-2FD9-4638-9C05-2B77A83FCDE7}">
      <dsp:nvSpPr>
        <dsp:cNvPr id="0" name=""/>
        <dsp:cNvSpPr/>
      </dsp:nvSpPr>
      <dsp:spPr>
        <a:xfrm>
          <a:off x="81701" y="2157443"/>
          <a:ext cx="2094901" cy="708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r" defTabSz="1289050">
            <a:lnSpc>
              <a:spcPct val="90000"/>
            </a:lnSpc>
            <a:spcBef>
              <a:spcPct val="0"/>
            </a:spcBef>
            <a:spcAft>
              <a:spcPct val="35000"/>
            </a:spcAft>
            <a:buNone/>
          </a:pPr>
          <a:r>
            <a:rPr lang="en-NZ" sz="2900" kern="1200" dirty="0"/>
            <a:t>Industry</a:t>
          </a:r>
        </a:p>
      </dsp:txBody>
      <dsp:txXfrm>
        <a:off x="81701" y="2157443"/>
        <a:ext cx="2094901" cy="708634"/>
      </dsp:txXfrm>
    </dsp:sp>
    <dsp:sp modelId="{F5747609-5B4B-49D1-BAF6-04FBDEB0B62A}">
      <dsp:nvSpPr>
        <dsp:cNvPr id="0" name=""/>
        <dsp:cNvSpPr/>
      </dsp:nvSpPr>
      <dsp:spPr>
        <a:xfrm>
          <a:off x="3264148" y="2494094"/>
          <a:ext cx="1607715" cy="708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35000"/>
            </a:spcAft>
            <a:buNone/>
          </a:pPr>
          <a:r>
            <a:rPr lang="en-NZ" sz="2900" kern="1200" dirty="0"/>
            <a:t>Corporate</a:t>
          </a:r>
        </a:p>
      </dsp:txBody>
      <dsp:txXfrm>
        <a:off x="3264148" y="2494094"/>
        <a:ext cx="1607715" cy="708634"/>
      </dsp:txXfrm>
    </dsp:sp>
    <dsp:sp modelId="{14DBF658-A8D5-4010-A76B-B932DA35F313}">
      <dsp:nvSpPr>
        <dsp:cNvPr id="0" name=""/>
        <dsp:cNvSpPr/>
      </dsp:nvSpPr>
      <dsp:spPr>
        <a:xfrm>
          <a:off x="2435931" y="4134140"/>
          <a:ext cx="2435931" cy="708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t" anchorCtr="0">
          <a:noAutofit/>
        </a:bodyPr>
        <a:lstStyle/>
        <a:p>
          <a:pPr marL="0" lvl="0" indent="0" algn="ctr" defTabSz="1289050">
            <a:lnSpc>
              <a:spcPct val="90000"/>
            </a:lnSpc>
            <a:spcBef>
              <a:spcPct val="0"/>
            </a:spcBef>
            <a:spcAft>
              <a:spcPct val="35000"/>
            </a:spcAft>
            <a:buNone/>
          </a:pPr>
          <a:r>
            <a:rPr lang="en-NZ" sz="2900" kern="1200" dirty="0"/>
            <a:t>Digital </a:t>
          </a:r>
        </a:p>
      </dsp:txBody>
      <dsp:txXfrm>
        <a:off x="2435931" y="4134140"/>
        <a:ext cx="2435931" cy="7086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B5FFF-CB18-4408-ADA5-ECA57E08E587}">
      <dsp:nvSpPr>
        <dsp:cNvPr id="0" name=""/>
        <dsp:cNvSpPr/>
      </dsp:nvSpPr>
      <dsp:spPr>
        <a:xfrm>
          <a:off x="0" y="148572"/>
          <a:ext cx="4298776" cy="2686735"/>
        </a:xfrm>
        <a:prstGeom prst="swooshArrow">
          <a:avLst>
            <a:gd name="adj1" fmla="val 25000"/>
            <a:gd name="adj2" fmla="val 25000"/>
          </a:avLst>
        </a:prstGeom>
        <a:solidFill>
          <a:srgbClr val="00B0F0"/>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B90B8156-279A-4A81-81BC-979AF807654C}">
      <dsp:nvSpPr>
        <dsp:cNvPr id="0" name=""/>
        <dsp:cNvSpPr/>
      </dsp:nvSpPr>
      <dsp:spPr>
        <a:xfrm>
          <a:off x="545944" y="2002956"/>
          <a:ext cx="111768" cy="111768"/>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40D1AD-0DFC-4712-A90B-EFFA7541A7E8}">
      <dsp:nvSpPr>
        <dsp:cNvPr id="0" name=""/>
        <dsp:cNvSpPr/>
      </dsp:nvSpPr>
      <dsp:spPr>
        <a:xfrm>
          <a:off x="601828" y="2058841"/>
          <a:ext cx="1001614" cy="776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224" tIns="0" rIns="0" bIns="0" numCol="1" spcCol="1270" anchor="t" anchorCtr="0">
          <a:noAutofit/>
        </a:bodyPr>
        <a:lstStyle/>
        <a:p>
          <a:pPr marL="0" lvl="0" indent="0" algn="l" defTabSz="1066800">
            <a:lnSpc>
              <a:spcPct val="90000"/>
            </a:lnSpc>
            <a:spcBef>
              <a:spcPct val="0"/>
            </a:spcBef>
            <a:spcAft>
              <a:spcPct val="35000"/>
            </a:spcAft>
            <a:buNone/>
          </a:pPr>
          <a:r>
            <a:rPr lang="en-NZ" sz="2400" b="1" kern="1200" dirty="0">
              <a:solidFill>
                <a:schemeClr val="tx2"/>
              </a:solidFill>
            </a:rPr>
            <a:t>Create</a:t>
          </a:r>
        </a:p>
      </dsp:txBody>
      <dsp:txXfrm>
        <a:off x="601828" y="2058841"/>
        <a:ext cx="1001614" cy="776466"/>
      </dsp:txXfrm>
    </dsp:sp>
    <dsp:sp modelId="{D63CD843-9F7C-407F-A471-73E02D224100}">
      <dsp:nvSpPr>
        <dsp:cNvPr id="0" name=""/>
        <dsp:cNvSpPr/>
      </dsp:nvSpPr>
      <dsp:spPr>
        <a:xfrm>
          <a:off x="1532513" y="1272702"/>
          <a:ext cx="202042" cy="20204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1A38C-6FD0-4F39-A6D3-4ED5F3332AFA}">
      <dsp:nvSpPr>
        <dsp:cNvPr id="0" name=""/>
        <dsp:cNvSpPr/>
      </dsp:nvSpPr>
      <dsp:spPr>
        <a:xfrm>
          <a:off x="1633534" y="1373723"/>
          <a:ext cx="1031706" cy="14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58" tIns="0" rIns="0" bIns="0" numCol="1" spcCol="1270" anchor="t" anchorCtr="0">
          <a:noAutofit/>
        </a:bodyPr>
        <a:lstStyle/>
        <a:p>
          <a:pPr marL="0" lvl="0" indent="0" algn="l" defTabSz="1066800">
            <a:lnSpc>
              <a:spcPct val="90000"/>
            </a:lnSpc>
            <a:spcBef>
              <a:spcPct val="0"/>
            </a:spcBef>
            <a:spcAft>
              <a:spcPct val="35000"/>
            </a:spcAft>
            <a:buNone/>
          </a:pPr>
          <a:r>
            <a:rPr lang="en-NZ" sz="2400" b="1" kern="1200" dirty="0">
              <a:solidFill>
                <a:schemeClr val="tx2"/>
              </a:solidFill>
            </a:rPr>
            <a:t>Engage</a:t>
          </a:r>
        </a:p>
      </dsp:txBody>
      <dsp:txXfrm>
        <a:off x="1633534" y="1373723"/>
        <a:ext cx="1031706" cy="1461583"/>
      </dsp:txXfrm>
    </dsp:sp>
    <dsp:sp modelId="{C6091E68-F9AD-45BA-B172-397E283B6BCA}">
      <dsp:nvSpPr>
        <dsp:cNvPr id="0" name=""/>
        <dsp:cNvSpPr/>
      </dsp:nvSpPr>
      <dsp:spPr>
        <a:xfrm>
          <a:off x="2718975" y="828316"/>
          <a:ext cx="279420" cy="279420"/>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1A793C-20DD-429F-A2A3-525B374612EF}">
      <dsp:nvSpPr>
        <dsp:cNvPr id="0" name=""/>
        <dsp:cNvSpPr/>
      </dsp:nvSpPr>
      <dsp:spPr>
        <a:xfrm>
          <a:off x="2858686" y="968026"/>
          <a:ext cx="1031706" cy="186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59" tIns="0" rIns="0" bIns="0" numCol="1" spcCol="1270" anchor="t" anchorCtr="0">
          <a:noAutofit/>
        </a:bodyPr>
        <a:lstStyle/>
        <a:p>
          <a:pPr marL="0" lvl="0" indent="0" algn="l" defTabSz="1066800">
            <a:lnSpc>
              <a:spcPct val="90000"/>
            </a:lnSpc>
            <a:spcBef>
              <a:spcPct val="0"/>
            </a:spcBef>
            <a:spcAft>
              <a:spcPct val="35000"/>
            </a:spcAft>
            <a:buNone/>
          </a:pPr>
          <a:r>
            <a:rPr lang="en-NZ" sz="2400" b="1" kern="1200" dirty="0">
              <a:solidFill>
                <a:schemeClr val="tx2"/>
              </a:solidFill>
            </a:rPr>
            <a:t>Thrive</a:t>
          </a:r>
        </a:p>
      </dsp:txBody>
      <dsp:txXfrm>
        <a:off x="2858686" y="968026"/>
        <a:ext cx="1031706" cy="18672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920E7-A883-45B4-A535-2B298A9BF4BA}">
      <dsp:nvSpPr>
        <dsp:cNvPr id="0" name=""/>
        <dsp:cNvSpPr/>
      </dsp:nvSpPr>
      <dsp:spPr>
        <a:xfrm>
          <a:off x="1829275" y="783252"/>
          <a:ext cx="5211915" cy="5211915"/>
        </a:xfrm>
        <a:prstGeom prst="blockArc">
          <a:avLst>
            <a:gd name="adj1" fmla="val 11880000"/>
            <a:gd name="adj2" fmla="val 16200000"/>
            <a:gd name="adj3" fmla="val 4642"/>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6176E38-2A7F-4093-889A-4468FD2142DD}">
      <dsp:nvSpPr>
        <dsp:cNvPr id="0" name=""/>
        <dsp:cNvSpPr/>
      </dsp:nvSpPr>
      <dsp:spPr>
        <a:xfrm>
          <a:off x="1829275" y="783252"/>
          <a:ext cx="5211915" cy="5211915"/>
        </a:xfrm>
        <a:prstGeom prst="blockArc">
          <a:avLst>
            <a:gd name="adj1" fmla="val 7560000"/>
            <a:gd name="adj2" fmla="val 11880000"/>
            <a:gd name="adj3" fmla="val 4642"/>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B69E0C4-65B1-4AF2-B4E9-D5C337A7B5E7}">
      <dsp:nvSpPr>
        <dsp:cNvPr id="0" name=""/>
        <dsp:cNvSpPr/>
      </dsp:nvSpPr>
      <dsp:spPr>
        <a:xfrm>
          <a:off x="1829275" y="783252"/>
          <a:ext cx="5211915" cy="5211915"/>
        </a:xfrm>
        <a:prstGeom prst="blockArc">
          <a:avLst>
            <a:gd name="adj1" fmla="val 3240000"/>
            <a:gd name="adj2" fmla="val 7560000"/>
            <a:gd name="adj3" fmla="val 4642"/>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D277DCD-9C09-4F9F-B759-52912CCB0E0D}">
      <dsp:nvSpPr>
        <dsp:cNvPr id="0" name=""/>
        <dsp:cNvSpPr/>
      </dsp:nvSpPr>
      <dsp:spPr>
        <a:xfrm>
          <a:off x="1796721" y="807301"/>
          <a:ext cx="5211915" cy="5211915"/>
        </a:xfrm>
        <a:prstGeom prst="blockArc">
          <a:avLst>
            <a:gd name="adj1" fmla="val 20485790"/>
            <a:gd name="adj2" fmla="val 3185337"/>
            <a:gd name="adj3" fmla="val 4642"/>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EE91CDA-BC18-4BBB-9DA9-67884D06B99A}">
      <dsp:nvSpPr>
        <dsp:cNvPr id="0" name=""/>
        <dsp:cNvSpPr/>
      </dsp:nvSpPr>
      <dsp:spPr>
        <a:xfrm>
          <a:off x="1788669" y="782928"/>
          <a:ext cx="5211915" cy="5211915"/>
        </a:xfrm>
        <a:prstGeom prst="blockArc">
          <a:avLst>
            <a:gd name="adj1" fmla="val 16254842"/>
            <a:gd name="adj2" fmla="val 20520457"/>
            <a:gd name="adj3" fmla="val 4642"/>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94D1707-EA5E-4CFC-BE31-B027ADAFEC09}">
      <dsp:nvSpPr>
        <dsp:cNvPr id="0" name=""/>
        <dsp:cNvSpPr/>
      </dsp:nvSpPr>
      <dsp:spPr>
        <a:xfrm>
          <a:off x="3181832" y="2189105"/>
          <a:ext cx="2506801" cy="2400208"/>
        </a:xfrm>
        <a:prstGeom prst="ellipse">
          <a:avLst/>
        </a:prstGeom>
        <a:gradFill rotWithShape="0">
          <a:gsLst>
            <a:gs pos="0">
              <a:srgbClr val="FFF200"/>
            </a:gs>
            <a:gs pos="17000">
              <a:srgbClr val="FF7A00"/>
            </a:gs>
            <a:gs pos="70000">
              <a:srgbClr val="FF0300"/>
            </a:gs>
            <a:gs pos="100000">
              <a:srgbClr val="4D0808"/>
            </a:gs>
          </a:gsLst>
          <a:lin ang="16200000" scaled="0"/>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NZ" sz="2400" b="1" kern="1200" dirty="0"/>
            <a:t>TRIBAL UNIVERSE</a:t>
          </a:r>
        </a:p>
        <a:p>
          <a:pPr marL="0" lvl="0" indent="0" algn="ctr" defTabSz="1066800">
            <a:lnSpc>
              <a:spcPct val="90000"/>
            </a:lnSpc>
            <a:spcBef>
              <a:spcPct val="0"/>
            </a:spcBef>
            <a:spcAft>
              <a:spcPct val="35000"/>
            </a:spcAft>
            <a:buNone/>
          </a:pPr>
          <a:r>
            <a:rPr lang="en-NZ" sz="1800" b="1" kern="1200" dirty="0">
              <a:solidFill>
                <a:schemeClr val="bg1"/>
              </a:solidFill>
            </a:rPr>
            <a:t>Technological Sovereignty</a:t>
          </a:r>
        </a:p>
      </dsp:txBody>
      <dsp:txXfrm>
        <a:off x="3548945" y="2540607"/>
        <a:ext cx="1772575" cy="1697204"/>
      </dsp:txXfrm>
    </dsp:sp>
    <dsp:sp modelId="{C5500BC9-B771-4E58-BD43-B7C6C8D0CC7F}">
      <dsp:nvSpPr>
        <dsp:cNvPr id="0" name=""/>
        <dsp:cNvSpPr/>
      </dsp:nvSpPr>
      <dsp:spPr>
        <a:xfrm>
          <a:off x="3325850" y="3664"/>
          <a:ext cx="2218766" cy="1680145"/>
        </a:xfrm>
        <a:prstGeom prst="ellipse">
          <a:avLst/>
        </a:prstGeom>
        <a:gradFill flip="none" rotWithShape="1">
          <a:gsLst>
            <a:gs pos="0">
              <a:srgbClr val="03D4A8"/>
            </a:gs>
            <a:gs pos="14000">
              <a:srgbClr val="21D6E0"/>
            </a:gs>
            <a:gs pos="27000">
              <a:srgbClr val="0087E6"/>
            </a:gs>
            <a:gs pos="53000">
              <a:srgbClr val="005CBF"/>
            </a:gs>
          </a:gsLst>
          <a:lin ang="162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NZ" sz="2200" b="1" kern="1200" dirty="0">
              <a:latin typeface="Copperplate Gothic Light" panose="020E0507020206020404" pitchFamily="34" charset="0"/>
            </a:rPr>
            <a:t>Wairua</a:t>
          </a:r>
        </a:p>
        <a:p>
          <a:pPr marL="0" lvl="0" indent="0" algn="ctr" defTabSz="977900">
            <a:lnSpc>
              <a:spcPct val="90000"/>
            </a:lnSpc>
            <a:spcBef>
              <a:spcPct val="0"/>
            </a:spcBef>
            <a:spcAft>
              <a:spcPct val="35000"/>
            </a:spcAft>
            <a:buNone/>
          </a:pPr>
          <a:r>
            <a:rPr lang="en-NZ" sz="2200" b="1" kern="1200" dirty="0">
              <a:solidFill>
                <a:schemeClr val="bg1"/>
              </a:solidFill>
            </a:rPr>
            <a:t>Values    Culture</a:t>
          </a:r>
        </a:p>
      </dsp:txBody>
      <dsp:txXfrm>
        <a:off x="3650781" y="249716"/>
        <a:ext cx="1568904" cy="1188041"/>
      </dsp:txXfrm>
    </dsp:sp>
    <dsp:sp modelId="{8C8B1914-9851-4F69-A52D-404E926ABF16}">
      <dsp:nvSpPr>
        <dsp:cNvPr id="0" name=""/>
        <dsp:cNvSpPr/>
      </dsp:nvSpPr>
      <dsp:spPr>
        <a:xfrm>
          <a:off x="5814354" y="1762540"/>
          <a:ext cx="2002531" cy="1680145"/>
        </a:xfrm>
        <a:prstGeom prst="ellipse">
          <a:avLst/>
        </a:prstGeom>
        <a:gradFill flip="none" rotWithShape="1">
          <a:gsLst>
            <a:gs pos="0">
              <a:srgbClr val="03D4A8"/>
            </a:gs>
            <a:gs pos="25000">
              <a:srgbClr val="21D6E0"/>
            </a:gs>
            <a:gs pos="50000">
              <a:srgbClr val="0087E6"/>
            </a:gs>
            <a:gs pos="73000">
              <a:srgbClr val="005CBF"/>
            </a:gs>
          </a:gsLst>
          <a:lin ang="8100000" scaled="1"/>
          <a:tileRect/>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NZ" sz="2200" b="1" kern="1200" dirty="0">
              <a:latin typeface="Copperplate Gothic Light" panose="020E0507020206020404" pitchFamily="34" charset="0"/>
            </a:rPr>
            <a:t>Kotahi</a:t>
          </a:r>
          <a:r>
            <a:rPr lang="en-NZ" sz="2200" kern="1200" dirty="0"/>
            <a:t> </a:t>
          </a:r>
          <a:r>
            <a:rPr lang="en-NZ" sz="2000" b="1" kern="1200" dirty="0">
              <a:solidFill>
                <a:schemeClr val="bg1"/>
              </a:solidFill>
            </a:rPr>
            <a:t>Participate Cooperate</a:t>
          </a:r>
        </a:p>
      </dsp:txBody>
      <dsp:txXfrm>
        <a:off x="6107618" y="2008592"/>
        <a:ext cx="1416003" cy="1188041"/>
      </dsp:txXfrm>
    </dsp:sp>
    <dsp:sp modelId="{359ADDD9-EA23-45B4-8C62-9157FB300261}">
      <dsp:nvSpPr>
        <dsp:cNvPr id="0" name=""/>
        <dsp:cNvSpPr/>
      </dsp:nvSpPr>
      <dsp:spPr>
        <a:xfrm>
          <a:off x="4950076" y="4608467"/>
          <a:ext cx="1962695" cy="1680145"/>
        </a:xfrm>
        <a:prstGeom prst="ellipse">
          <a:avLst/>
        </a:prstGeom>
        <a:gradFill flip="none" rotWithShape="1">
          <a:gsLst>
            <a:gs pos="0">
              <a:srgbClr val="03D4A8"/>
            </a:gs>
            <a:gs pos="25000">
              <a:srgbClr val="21D6E0"/>
            </a:gs>
            <a:gs pos="43000">
              <a:srgbClr val="0087E6"/>
            </a:gs>
            <a:gs pos="70000">
              <a:srgbClr val="005CBF"/>
            </a:gs>
          </a:gsLst>
          <a:lin ang="13500000" scaled="1"/>
          <a:tileRect/>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NZ" sz="2200" b="1" kern="1200" dirty="0">
              <a:latin typeface="Copperplate Gothic Light" panose="020E0507020206020404" pitchFamily="34" charset="0"/>
            </a:rPr>
            <a:t>Manaaki</a:t>
          </a:r>
          <a:r>
            <a:rPr lang="en-NZ" sz="2200" kern="1200" dirty="0"/>
            <a:t> </a:t>
          </a:r>
          <a:r>
            <a:rPr lang="en-NZ" sz="2200" b="1" kern="1200" dirty="0">
              <a:solidFill>
                <a:schemeClr val="bg1"/>
              </a:solidFill>
            </a:rPr>
            <a:t>Support        Innovate</a:t>
          </a:r>
        </a:p>
      </dsp:txBody>
      <dsp:txXfrm>
        <a:off x="5237506" y="4854519"/>
        <a:ext cx="1387835" cy="1188041"/>
      </dsp:txXfrm>
    </dsp:sp>
    <dsp:sp modelId="{62552437-4F6D-410E-A115-1A6C7F969E87}">
      <dsp:nvSpPr>
        <dsp:cNvPr id="0" name=""/>
        <dsp:cNvSpPr/>
      </dsp:nvSpPr>
      <dsp:spPr>
        <a:xfrm>
          <a:off x="1944219" y="4608467"/>
          <a:ext cx="1989645" cy="1680145"/>
        </a:xfrm>
        <a:prstGeom prst="ellipse">
          <a:avLst/>
        </a:prstGeom>
        <a:gradFill flip="none" rotWithShape="1">
          <a:gsLst>
            <a:gs pos="0">
              <a:srgbClr val="03D4A8"/>
            </a:gs>
            <a:gs pos="25000">
              <a:srgbClr val="21D6E0"/>
            </a:gs>
            <a:gs pos="56000">
              <a:srgbClr val="0087E6"/>
            </a:gs>
            <a:gs pos="86000">
              <a:srgbClr val="005CBF"/>
            </a:gs>
          </a:gsLst>
          <a:lin ang="18900000" scaled="1"/>
          <a:tileRect/>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NZ" sz="2200" b="1" kern="1200" dirty="0">
              <a:latin typeface="Copperplate Gothic Light" panose="020E0507020206020404" pitchFamily="34" charset="0"/>
            </a:rPr>
            <a:t>Rawa</a:t>
          </a:r>
          <a:r>
            <a:rPr lang="en-NZ" sz="2200" kern="1200" dirty="0"/>
            <a:t>   </a:t>
          </a:r>
          <a:r>
            <a:rPr lang="en-NZ" sz="2200" b="1" kern="1200" dirty="0">
              <a:solidFill>
                <a:schemeClr val="bg1"/>
              </a:solidFill>
            </a:rPr>
            <a:t>Assets  Resource</a:t>
          </a:r>
        </a:p>
      </dsp:txBody>
      <dsp:txXfrm>
        <a:off x="2235596" y="4854519"/>
        <a:ext cx="1406891" cy="1188041"/>
      </dsp:txXfrm>
    </dsp:sp>
    <dsp:sp modelId="{4B079EB6-1F5C-486C-87A9-B9F7F424B1C0}">
      <dsp:nvSpPr>
        <dsp:cNvPr id="0" name=""/>
        <dsp:cNvSpPr/>
      </dsp:nvSpPr>
      <dsp:spPr>
        <a:xfrm>
          <a:off x="999596" y="1762542"/>
          <a:ext cx="2029498" cy="1680145"/>
        </a:xfrm>
        <a:prstGeom prst="ellipse">
          <a:avLst/>
        </a:prstGeom>
        <a:gradFill flip="none" rotWithShape="1">
          <a:gsLst>
            <a:gs pos="0">
              <a:srgbClr val="03D4A8"/>
            </a:gs>
            <a:gs pos="25000">
              <a:srgbClr val="21D6E0"/>
            </a:gs>
            <a:gs pos="75000">
              <a:srgbClr val="0087E6"/>
            </a:gs>
            <a:gs pos="100000">
              <a:srgbClr val="005CBF"/>
            </a:gs>
          </a:gsLst>
          <a:lin ang="0" scaled="1"/>
          <a:tileRect/>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NZ" sz="1900" b="1" kern="1200" dirty="0">
              <a:latin typeface="Copperplate Gothic Light" panose="020E0507020206020404" pitchFamily="34" charset="0"/>
            </a:rPr>
            <a:t>Rangatira</a:t>
          </a:r>
          <a:r>
            <a:rPr lang="en-NZ" sz="2200" b="1" kern="1200" dirty="0"/>
            <a:t> </a:t>
          </a:r>
          <a:r>
            <a:rPr lang="en-NZ" sz="2200" b="1" kern="1200" dirty="0">
              <a:solidFill>
                <a:schemeClr val="bg1"/>
              </a:solidFill>
            </a:rPr>
            <a:t>Lead          Flourish</a:t>
          </a:r>
        </a:p>
      </dsp:txBody>
      <dsp:txXfrm>
        <a:off x="1296809" y="2008594"/>
        <a:ext cx="1435072" cy="11880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Titiro</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I</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Vision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Kotahi</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O</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Relate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300" b="1" kern="1200" dirty="0">
              <a:solidFill>
                <a:schemeClr val="bg1"/>
              </a:solidFill>
              <a:effectLst>
                <a:outerShdw blurRad="38100" dist="38100" dir="2700000" algn="tl">
                  <a:srgbClr val="000000">
                    <a:alpha val="43137"/>
                  </a:srgbClr>
                </a:outerShdw>
              </a:effectLst>
              <a:latin typeface="+mj-lt"/>
            </a:rPr>
            <a:t>Rewa</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E</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Activate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Rawa</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A</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Achieve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Tupu</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U</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Sustain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2854421" y="1108516"/>
        <a:ext cx="301432" cy="326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I</a:t>
          </a:r>
        </a:p>
        <a:p>
          <a:pPr marL="0" lvl="0" indent="0" algn="ctr" defTabSz="844550">
            <a:lnSpc>
              <a:spcPct val="90000"/>
            </a:lnSpc>
            <a:spcBef>
              <a:spcPct val="0"/>
            </a:spcBef>
            <a:spcAft>
              <a:spcPct val="35000"/>
            </a:spcAft>
            <a:buNone/>
          </a:pPr>
          <a:r>
            <a:rPr lang="en-NZ" sz="3200" b="1" kern="1200" dirty="0">
              <a:solidFill>
                <a:schemeClr val="bg1"/>
              </a:solidFill>
              <a:effectLst>
                <a:outerShdw blurRad="38100" dist="38100" dir="2700000" algn="tl">
                  <a:srgbClr val="000000">
                    <a:alpha val="43137"/>
                  </a:srgbClr>
                </a:outerShdw>
              </a:effectLst>
              <a:latin typeface="+mj-lt"/>
            </a:rPr>
            <a:t>TIKI</a:t>
          </a: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endParaRPr lang="en-NZ" sz="4000" b="1" kern="1200" dirty="0">
            <a:solidFill>
              <a:srgbClr val="C00000"/>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endParaRPr lang="en-NZ" sz="4000" b="1" kern="1200" dirty="0">
            <a:solidFill>
              <a:srgbClr val="C00000"/>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O</a:t>
          </a:r>
        </a:p>
        <a:p>
          <a:pPr marL="0" lvl="0" indent="0" algn="ctr" defTabSz="844550">
            <a:lnSpc>
              <a:spcPct val="90000"/>
            </a:lnSpc>
            <a:spcBef>
              <a:spcPct val="0"/>
            </a:spcBef>
            <a:spcAft>
              <a:spcPct val="35000"/>
            </a:spcAft>
            <a:buNone/>
          </a:pPr>
          <a:r>
            <a:rPr lang="en-NZ" sz="3200" b="1" kern="1200" dirty="0">
              <a:solidFill>
                <a:schemeClr val="bg1"/>
              </a:solidFill>
              <a:effectLst>
                <a:outerShdw blurRad="38100" dist="38100" dir="2700000" algn="tl">
                  <a:srgbClr val="000000">
                    <a:alpha val="43137"/>
                  </a:srgbClr>
                </a:outerShdw>
              </a:effectLst>
              <a:latin typeface="+mj-lt"/>
            </a:rPr>
            <a:t>HONO</a:t>
          </a:r>
        </a:p>
        <a:p>
          <a:pPr marL="0" lvl="0" indent="0" algn="ctr" defTabSz="844550">
            <a:lnSpc>
              <a:spcPct val="90000"/>
            </a:lnSpc>
            <a:spcBef>
              <a:spcPct val="0"/>
            </a:spcBef>
            <a:spcAft>
              <a:spcPct val="35000"/>
            </a:spcAft>
            <a:buNone/>
          </a:pPr>
          <a:endParaRPr lang="en-NZ" sz="3600" b="1" kern="1200" dirty="0">
            <a:solidFill>
              <a:srgbClr val="C00000"/>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endParaRPr lang="en-NZ" sz="3800" b="1" kern="1200" dirty="0">
            <a:solidFill>
              <a:srgbClr val="C00000"/>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3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E</a:t>
          </a:r>
        </a:p>
        <a:p>
          <a:pPr marL="0" lvl="0" indent="0" algn="ctr" defTabSz="844550">
            <a:lnSpc>
              <a:spcPct val="90000"/>
            </a:lnSpc>
            <a:spcBef>
              <a:spcPct val="0"/>
            </a:spcBef>
            <a:spcAft>
              <a:spcPct val="35000"/>
            </a:spcAft>
            <a:buNone/>
          </a:pPr>
          <a:r>
            <a:rPr lang="en-NZ" sz="3200" b="1" kern="1200" dirty="0">
              <a:solidFill>
                <a:schemeClr val="bg1"/>
              </a:solidFill>
              <a:effectLst>
                <a:outerShdw blurRad="38100" dist="38100" dir="2700000" algn="tl">
                  <a:srgbClr val="000000">
                    <a:alpha val="43137"/>
                  </a:srgbClr>
                </a:outerShdw>
              </a:effectLst>
              <a:latin typeface="+mj-lt"/>
            </a:rPr>
            <a:t>RERE</a:t>
          </a: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1617" y="4281222"/>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4120802" y="4390210"/>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A</a:t>
          </a:r>
        </a:p>
        <a:p>
          <a:pPr marL="0" lvl="0" indent="0" algn="ctr" defTabSz="844550">
            <a:lnSpc>
              <a:spcPct val="90000"/>
            </a:lnSpc>
            <a:spcBef>
              <a:spcPct val="0"/>
            </a:spcBef>
            <a:spcAft>
              <a:spcPct val="35000"/>
            </a:spcAft>
            <a:buNone/>
          </a:pPr>
          <a:r>
            <a:rPr lang="en-NZ" sz="3200" b="1" kern="1200" dirty="0">
              <a:solidFill>
                <a:schemeClr val="bg1"/>
              </a:solidFill>
              <a:effectLst>
                <a:outerShdw blurRad="38100" dist="38100" dir="2700000" algn="tl">
                  <a:srgbClr val="000000">
                    <a:alpha val="43137"/>
                  </a:srgbClr>
                </a:outerShdw>
              </a:effectLst>
              <a:latin typeface="+mj-lt"/>
            </a:rPr>
            <a:t>HAKA</a:t>
          </a: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4000" b="1" kern="1200" dirty="0">
              <a:solidFill>
                <a:srgbClr val="C00000"/>
              </a:solidFill>
              <a:effectLst>
                <a:outerShdw blurRad="38100" dist="38100" dir="2700000" algn="tl">
                  <a:srgbClr val="000000">
                    <a:alpha val="43137"/>
                  </a:srgbClr>
                </a:outerShdw>
              </a:effectLst>
              <a:latin typeface="+mj-lt"/>
            </a:rPr>
            <a:t>U</a:t>
          </a:r>
        </a:p>
        <a:p>
          <a:pPr marL="0" lvl="0" indent="0" algn="ctr" defTabSz="844550">
            <a:lnSpc>
              <a:spcPct val="90000"/>
            </a:lnSpc>
            <a:spcBef>
              <a:spcPct val="0"/>
            </a:spcBef>
            <a:spcAft>
              <a:spcPct val="35000"/>
            </a:spcAft>
            <a:buNone/>
          </a:pPr>
          <a:r>
            <a:rPr lang="en-NZ" sz="3200" b="1" kern="1200" dirty="0">
              <a:solidFill>
                <a:schemeClr val="bg1"/>
              </a:solidFill>
              <a:effectLst>
                <a:outerShdw blurRad="38100" dist="38100" dir="2700000" algn="tl">
                  <a:srgbClr val="000000">
                    <a:alpha val="43137"/>
                  </a:srgbClr>
                </a:outerShdw>
              </a:effectLst>
              <a:latin typeface="+mj-lt"/>
            </a:rPr>
            <a:t>TUPU</a:t>
          </a:r>
        </a:p>
        <a:p>
          <a:pPr marL="0" lvl="0" indent="0" algn="ctr" defTabSz="844550">
            <a:lnSpc>
              <a:spcPct val="90000"/>
            </a:lnSpc>
            <a:spcBef>
              <a:spcPct val="0"/>
            </a:spcBef>
            <a:spcAft>
              <a:spcPct val="35000"/>
            </a:spcAft>
            <a:buNone/>
          </a:pPr>
          <a:endParaRPr lang="en-NZ" sz="2400" b="1" kern="1200" dirty="0">
            <a:solidFill>
              <a:schemeClr val="tx1"/>
            </a:solidFill>
            <a:effectLst/>
            <a:latin typeface="+mj-lt"/>
          </a:endParaRP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2854421" y="1108516"/>
        <a:ext cx="301432" cy="326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Titiro</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I</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Vision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Kotahi</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O</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Relate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300" b="1" kern="1200" dirty="0">
              <a:solidFill>
                <a:schemeClr val="bg1"/>
              </a:solidFill>
              <a:effectLst>
                <a:outerShdw blurRad="38100" dist="38100" dir="2700000" algn="tl">
                  <a:srgbClr val="000000">
                    <a:alpha val="43137"/>
                  </a:srgbClr>
                </a:outerShdw>
              </a:effectLst>
              <a:latin typeface="+mj-lt"/>
            </a:rPr>
            <a:t>Rewa</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E</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Activate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Rawa</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A</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Achieve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Tupu</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U</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Sustain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2854421" y="1108516"/>
        <a:ext cx="301432" cy="326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Titiro</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I</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Vision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Kotahi</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O</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Relate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300" b="1" kern="1200" dirty="0">
              <a:solidFill>
                <a:schemeClr val="bg1"/>
              </a:solidFill>
              <a:effectLst>
                <a:outerShdw blurRad="38100" dist="38100" dir="2700000" algn="tl">
                  <a:srgbClr val="000000">
                    <a:alpha val="43137"/>
                  </a:srgbClr>
                </a:outerShdw>
              </a:effectLst>
              <a:latin typeface="+mj-lt"/>
            </a:rPr>
            <a:t>Rewa</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E</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Activate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Rawa</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A</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Achieve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Tupu</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U</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Sustain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2854421" y="1108516"/>
        <a:ext cx="301432" cy="3269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Titiro</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I</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Vision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Kotahi</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O</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Relate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300" b="1" kern="1200" dirty="0">
              <a:solidFill>
                <a:schemeClr val="bg1"/>
              </a:solidFill>
              <a:effectLst>
                <a:outerShdw blurRad="38100" dist="38100" dir="2700000" algn="tl">
                  <a:srgbClr val="000000">
                    <a:alpha val="43137"/>
                  </a:srgbClr>
                </a:outerShdw>
              </a:effectLst>
              <a:latin typeface="+mj-lt"/>
            </a:rPr>
            <a:t>Rewa</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E</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Activate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Rawa</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A</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Achieve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a:solidFill>
                <a:schemeClr val="bg1"/>
              </a:solidFill>
              <a:effectLst>
                <a:outerShdw blurRad="38100" dist="38100" dir="2700000" algn="tl">
                  <a:srgbClr val="000000">
                    <a:alpha val="43137"/>
                  </a:srgbClr>
                </a:outerShdw>
              </a:effectLst>
              <a:latin typeface="+mj-lt"/>
            </a:rPr>
            <a:t>Tupu</a:t>
          </a:r>
        </a:p>
        <a:p>
          <a:pPr marL="0" lvl="0" indent="0" algn="ctr" defTabSz="844550">
            <a:lnSpc>
              <a:spcPct val="90000"/>
            </a:lnSpc>
            <a:spcBef>
              <a:spcPct val="0"/>
            </a:spcBef>
            <a:spcAft>
              <a:spcPct val="35000"/>
            </a:spcAft>
            <a:buNone/>
          </a:pPr>
          <a:r>
            <a:rPr lang="en-NZ" sz="2400" b="1" kern="1200" dirty="0">
              <a:solidFill>
                <a:srgbClr val="C00000"/>
              </a:solidFill>
              <a:effectLst>
                <a:outerShdw blurRad="38100" dist="38100" dir="2700000" algn="tl">
                  <a:srgbClr val="000000">
                    <a:alpha val="43137"/>
                  </a:srgbClr>
                </a:outerShdw>
              </a:effectLst>
              <a:latin typeface="+mj-lt"/>
            </a:rPr>
            <a:t>U</a:t>
          </a:r>
        </a:p>
        <a:p>
          <a:pPr marL="0" lvl="0" indent="0" algn="ctr" defTabSz="844550">
            <a:lnSpc>
              <a:spcPct val="90000"/>
            </a:lnSpc>
            <a:spcBef>
              <a:spcPct val="0"/>
            </a:spcBef>
            <a:spcAft>
              <a:spcPct val="35000"/>
            </a:spcAft>
            <a:buNone/>
          </a:pPr>
          <a:r>
            <a:rPr lang="en-NZ" sz="2400" b="1" kern="1200" dirty="0">
              <a:solidFill>
                <a:schemeClr val="tx1"/>
              </a:solidFill>
              <a:effectLst/>
              <a:latin typeface="+mj-lt"/>
            </a:rPr>
            <a:t>Sustain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NZ" sz="2300" kern="1200"/>
        </a:p>
      </dsp:txBody>
      <dsp:txXfrm>
        <a:off x="2854421" y="1108516"/>
        <a:ext cx="301432" cy="3269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2EF2D-AAD6-4283-9E3C-92F214DACD0A}">
      <dsp:nvSpPr>
        <dsp:cNvPr id="0" name=""/>
        <dsp:cNvSpPr/>
      </dsp:nvSpPr>
      <dsp:spPr>
        <a:xfrm>
          <a:off x="2459398" y="0"/>
          <a:ext cx="1345036" cy="997341"/>
        </a:xfrm>
        <a:prstGeom prst="trapezoid">
          <a:avLst>
            <a:gd name="adj" fmla="val 67431"/>
          </a:avLst>
        </a:prstGeom>
        <a:gradFill rotWithShape="0">
          <a:gsLst>
            <a:gs pos="0">
              <a:srgbClr val="A603AB"/>
            </a:gs>
            <a:gs pos="3000">
              <a:srgbClr val="0819FB"/>
            </a:gs>
            <a:gs pos="0">
              <a:srgbClr val="1A8D48"/>
            </a:gs>
            <a:gs pos="80000">
              <a:srgbClr val="FFFF00"/>
            </a:gs>
            <a:gs pos="8000">
              <a:srgbClr val="EE3F17"/>
            </a:gs>
            <a:gs pos="88000">
              <a:srgbClr val="E81766"/>
            </a:gs>
            <a:gs pos="100000">
              <a:srgbClr val="A603AB"/>
            </a:gs>
          </a:gsLst>
          <a:lin ang="16200000" scaled="0"/>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NZ" sz="2000" kern="1200" dirty="0"/>
        </a:p>
        <a:p>
          <a:pPr marL="0" lvl="0" indent="0" algn="ctr" defTabSz="889000">
            <a:lnSpc>
              <a:spcPct val="90000"/>
            </a:lnSpc>
            <a:spcBef>
              <a:spcPct val="0"/>
            </a:spcBef>
            <a:spcAft>
              <a:spcPct val="35000"/>
            </a:spcAft>
            <a:buNone/>
          </a:pPr>
          <a:r>
            <a:rPr lang="en-NZ" sz="1400" b="1" kern="1200" dirty="0"/>
            <a:t>Vulnerable          &amp; Complex</a:t>
          </a:r>
        </a:p>
      </dsp:txBody>
      <dsp:txXfrm>
        <a:off x="2459398" y="0"/>
        <a:ext cx="1345036" cy="997341"/>
      </dsp:txXfrm>
    </dsp:sp>
    <dsp:sp modelId="{D2F7F983-CC94-4EF0-90E2-F93EA9D77DD5}">
      <dsp:nvSpPr>
        <dsp:cNvPr id="0" name=""/>
        <dsp:cNvSpPr/>
      </dsp:nvSpPr>
      <dsp:spPr>
        <a:xfrm>
          <a:off x="2017554" y="997341"/>
          <a:ext cx="2228724" cy="655253"/>
        </a:xfrm>
        <a:prstGeom prst="trapezoid">
          <a:avLst>
            <a:gd name="adj" fmla="val 67431"/>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NZ" sz="2100" b="1" kern="1200" dirty="0"/>
            <a:t>Highest  Risk</a:t>
          </a:r>
        </a:p>
      </dsp:txBody>
      <dsp:txXfrm>
        <a:off x="2407580" y="997341"/>
        <a:ext cx="1448671" cy="655253"/>
      </dsp:txXfrm>
    </dsp:sp>
    <dsp:sp modelId="{5360B6A5-FA23-4B30-8FFF-9707FD5A60F2}">
      <dsp:nvSpPr>
        <dsp:cNvPr id="0" name=""/>
        <dsp:cNvSpPr/>
      </dsp:nvSpPr>
      <dsp:spPr>
        <a:xfrm>
          <a:off x="1345036" y="1652594"/>
          <a:ext cx="3573760" cy="997341"/>
        </a:xfrm>
        <a:prstGeom prst="trapezoid">
          <a:avLst>
            <a:gd name="adj" fmla="val 67431"/>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NZ" sz="2100" b="1" kern="1200" dirty="0">
              <a:solidFill>
                <a:schemeClr val="bg1"/>
              </a:solidFill>
            </a:rPr>
            <a:t>High Risk</a:t>
          </a:r>
        </a:p>
      </dsp:txBody>
      <dsp:txXfrm>
        <a:off x="1970444" y="1652594"/>
        <a:ext cx="2322944" cy="997341"/>
      </dsp:txXfrm>
    </dsp:sp>
    <dsp:sp modelId="{878B96F1-3C42-4184-A0F9-BB536556AEF8}">
      <dsp:nvSpPr>
        <dsp:cNvPr id="0" name=""/>
        <dsp:cNvSpPr/>
      </dsp:nvSpPr>
      <dsp:spPr>
        <a:xfrm>
          <a:off x="672518" y="2649935"/>
          <a:ext cx="4918796" cy="997341"/>
        </a:xfrm>
        <a:prstGeom prst="trapezoid">
          <a:avLst>
            <a:gd name="adj" fmla="val 67431"/>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NZ" sz="2100" b="1" kern="1200" dirty="0"/>
            <a:t>Moderate Risk</a:t>
          </a:r>
        </a:p>
      </dsp:txBody>
      <dsp:txXfrm>
        <a:off x="1533307" y="2649935"/>
        <a:ext cx="3197218" cy="997341"/>
      </dsp:txXfrm>
    </dsp:sp>
    <dsp:sp modelId="{B7B79AD6-990E-4917-8B91-29D6904DFB35}">
      <dsp:nvSpPr>
        <dsp:cNvPr id="0" name=""/>
        <dsp:cNvSpPr/>
      </dsp:nvSpPr>
      <dsp:spPr>
        <a:xfrm>
          <a:off x="0" y="3647276"/>
          <a:ext cx="6263833" cy="997341"/>
        </a:xfrm>
        <a:prstGeom prst="trapezoid">
          <a:avLst>
            <a:gd name="adj" fmla="val 67431"/>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NZ" sz="2100" b="1" kern="1200" dirty="0"/>
            <a:t>Pasifika Fanau in Communities</a:t>
          </a:r>
        </a:p>
      </dsp:txBody>
      <dsp:txXfrm>
        <a:off x="1096170" y="3647276"/>
        <a:ext cx="4071491" cy="997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FB333-D00F-4673-90E7-AE7757CDCBD5}">
      <dsp:nvSpPr>
        <dsp:cNvPr id="0" name=""/>
        <dsp:cNvSpPr/>
      </dsp:nvSpPr>
      <dsp:spPr>
        <a:xfrm rot="4396374">
          <a:off x="578261" y="917057"/>
          <a:ext cx="3978340" cy="2774396"/>
        </a:xfrm>
        <a:prstGeom prst="swooshArrow">
          <a:avLst>
            <a:gd name="adj1" fmla="val 16310"/>
            <a:gd name="adj2" fmla="val 3137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67C3EBC-7D6E-4174-A5D1-4A0FE586CC71}">
      <dsp:nvSpPr>
        <dsp:cNvPr id="0" name=""/>
        <dsp:cNvSpPr/>
      </dsp:nvSpPr>
      <dsp:spPr>
        <a:xfrm>
          <a:off x="2068560" y="1279322"/>
          <a:ext cx="100465" cy="100465"/>
        </a:xfrm>
        <a:prstGeom prst="ellipse">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4678948-4344-4C28-8292-9A5FD59B3FE1}">
      <dsp:nvSpPr>
        <dsp:cNvPr id="0" name=""/>
        <dsp:cNvSpPr/>
      </dsp:nvSpPr>
      <dsp:spPr>
        <a:xfrm>
          <a:off x="2756472" y="1834187"/>
          <a:ext cx="100465" cy="100465"/>
        </a:xfrm>
        <a:prstGeom prst="ellipse">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8B8AD30-5CBE-417A-B000-AB0250ACB685}">
      <dsp:nvSpPr>
        <dsp:cNvPr id="0" name=""/>
        <dsp:cNvSpPr/>
      </dsp:nvSpPr>
      <dsp:spPr>
        <a:xfrm>
          <a:off x="3272026" y="2483066"/>
          <a:ext cx="100465" cy="100465"/>
        </a:xfrm>
        <a:prstGeom prst="ellipse">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CD8FA9D-F28A-49E3-80EC-E01D3B858A13}">
      <dsp:nvSpPr>
        <dsp:cNvPr id="0" name=""/>
        <dsp:cNvSpPr/>
      </dsp:nvSpPr>
      <dsp:spPr>
        <a:xfrm>
          <a:off x="959663" y="72010"/>
          <a:ext cx="1365971"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r>
            <a:rPr lang="en-NZ" sz="1800" b="1" kern="1200" dirty="0"/>
            <a:t>In-Patient /                     Fanau Ola Journey</a:t>
          </a:r>
        </a:p>
      </dsp:txBody>
      <dsp:txXfrm>
        <a:off x="959663" y="72010"/>
        <a:ext cx="1365971" cy="737361"/>
      </dsp:txXfrm>
    </dsp:sp>
    <dsp:sp modelId="{0C6DD936-854A-4D2B-93B9-CF88019DB55B}">
      <dsp:nvSpPr>
        <dsp:cNvPr id="0" name=""/>
        <dsp:cNvSpPr/>
      </dsp:nvSpPr>
      <dsp:spPr>
        <a:xfrm>
          <a:off x="3086844" y="375173"/>
          <a:ext cx="1802313"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NZ" sz="1800" b="1" kern="1200" dirty="0"/>
            <a:t>DHB / Hospital Secondary Care</a:t>
          </a:r>
        </a:p>
      </dsp:txBody>
      <dsp:txXfrm>
        <a:off x="3086844" y="375173"/>
        <a:ext cx="1802313" cy="737361"/>
      </dsp:txXfrm>
    </dsp:sp>
    <dsp:sp modelId="{101FCC0B-CB02-4B96-AE90-1AACF96B86D1}">
      <dsp:nvSpPr>
        <dsp:cNvPr id="0" name=""/>
        <dsp:cNvSpPr/>
      </dsp:nvSpPr>
      <dsp:spPr>
        <a:xfrm>
          <a:off x="1368159" y="1677199"/>
          <a:ext cx="1190904"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r" defTabSz="800100">
            <a:lnSpc>
              <a:spcPct val="90000"/>
            </a:lnSpc>
            <a:spcBef>
              <a:spcPct val="0"/>
            </a:spcBef>
            <a:spcAft>
              <a:spcPct val="35000"/>
            </a:spcAft>
            <a:buNone/>
          </a:pPr>
          <a:r>
            <a:rPr lang="en-NZ" sz="1800" b="1" kern="1200" dirty="0"/>
            <a:t> Pacific focused services</a:t>
          </a:r>
        </a:p>
      </dsp:txBody>
      <dsp:txXfrm>
        <a:off x="1368159" y="1677199"/>
        <a:ext cx="1190904" cy="737361"/>
      </dsp:txXfrm>
    </dsp:sp>
    <dsp:sp modelId="{8CAA7211-B3FF-4FB6-9438-4A0F2A40755C}">
      <dsp:nvSpPr>
        <dsp:cNvPr id="0" name=""/>
        <dsp:cNvSpPr/>
      </dsp:nvSpPr>
      <dsp:spPr>
        <a:xfrm>
          <a:off x="3642427" y="1584174"/>
          <a:ext cx="1600621"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endParaRPr lang="en-NZ" sz="1800" b="1" kern="1200" dirty="0"/>
        </a:p>
        <a:p>
          <a:pPr marL="0" lvl="0" indent="0" algn="l" defTabSz="800100">
            <a:lnSpc>
              <a:spcPct val="90000"/>
            </a:lnSpc>
            <a:spcBef>
              <a:spcPct val="0"/>
            </a:spcBef>
            <a:spcAft>
              <a:spcPct val="35000"/>
            </a:spcAft>
            <a:buNone/>
          </a:pPr>
          <a:r>
            <a:rPr lang="en-NZ" sz="1800" b="1" kern="1200" dirty="0"/>
            <a:t>Primary Care  PHO  Practices  Localities</a:t>
          </a:r>
        </a:p>
        <a:p>
          <a:pPr marL="0" lvl="0" indent="0" algn="l" defTabSz="800100">
            <a:lnSpc>
              <a:spcPct val="90000"/>
            </a:lnSpc>
            <a:spcBef>
              <a:spcPct val="0"/>
            </a:spcBef>
            <a:spcAft>
              <a:spcPct val="35000"/>
            </a:spcAft>
            <a:buNone/>
          </a:pPr>
          <a:endParaRPr lang="en-NZ" sz="1200" b="1" kern="1200" dirty="0"/>
        </a:p>
        <a:p>
          <a:pPr marL="0" lvl="0" indent="0" algn="l" defTabSz="800100">
            <a:lnSpc>
              <a:spcPct val="90000"/>
            </a:lnSpc>
            <a:spcBef>
              <a:spcPct val="0"/>
            </a:spcBef>
            <a:spcAft>
              <a:spcPct val="35000"/>
            </a:spcAft>
            <a:buNone/>
          </a:pPr>
          <a:r>
            <a:rPr lang="en-NZ" sz="1600" b="1" kern="1200" dirty="0"/>
            <a:t>Whanau Ora Commissioning</a:t>
          </a:r>
        </a:p>
      </dsp:txBody>
      <dsp:txXfrm>
        <a:off x="3642427" y="1584174"/>
        <a:ext cx="1600621" cy="737361"/>
      </dsp:txXfrm>
    </dsp:sp>
    <dsp:sp modelId="{237DB7AE-88D5-4648-A04D-89380436FF3F}">
      <dsp:nvSpPr>
        <dsp:cNvPr id="0" name=""/>
        <dsp:cNvSpPr/>
      </dsp:nvSpPr>
      <dsp:spPr>
        <a:xfrm>
          <a:off x="3083087" y="3871150"/>
          <a:ext cx="1729616"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n-NZ" sz="1800" b="1" kern="1200" dirty="0"/>
            <a:t>Community Providers  Churches </a:t>
          </a:r>
        </a:p>
      </dsp:txBody>
      <dsp:txXfrm>
        <a:off x="3083087" y="3871150"/>
        <a:ext cx="1729616" cy="7373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22A6A-EC6D-43CB-AE11-8BEFA7FE6F29}">
      <dsp:nvSpPr>
        <dsp:cNvPr id="0" name=""/>
        <dsp:cNvSpPr/>
      </dsp:nvSpPr>
      <dsp:spPr>
        <a:xfrm>
          <a:off x="2521011" y="1393673"/>
          <a:ext cx="2861318" cy="2197893"/>
        </a:xfrm>
        <a:prstGeom prst="ellipse">
          <a:avLst/>
        </a:prstGeom>
        <a:blipFill rotWithShape="0">
          <a:blip xmlns:r="http://schemas.openxmlformats.org/officeDocument/2006/relationships" r:embed="rId1"/>
          <a:stretch>
            <a:fillRect/>
          </a:stretch>
        </a:blip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NZ" sz="2800" b="1" kern="1200" dirty="0"/>
        </a:p>
        <a:p>
          <a:pPr marL="0" lvl="0" indent="0" algn="l" defTabSz="1244600">
            <a:lnSpc>
              <a:spcPct val="90000"/>
            </a:lnSpc>
            <a:spcBef>
              <a:spcPct val="0"/>
            </a:spcBef>
            <a:spcAft>
              <a:spcPct val="35000"/>
            </a:spcAft>
            <a:buNone/>
          </a:pPr>
          <a:r>
            <a:rPr lang="en-NZ" sz="2000" b="1" kern="1200" dirty="0">
              <a:solidFill>
                <a:schemeClr val="tx1"/>
              </a:solidFill>
            </a:rPr>
            <a:t>    Fanau Ola</a:t>
          </a:r>
        </a:p>
      </dsp:txBody>
      <dsp:txXfrm>
        <a:off x="2940041" y="1715547"/>
        <a:ext cx="2023258" cy="1554145"/>
      </dsp:txXfrm>
    </dsp:sp>
    <dsp:sp modelId="{455606E2-FBEE-44DD-9010-87868018CB4A}">
      <dsp:nvSpPr>
        <dsp:cNvPr id="0" name=""/>
        <dsp:cNvSpPr/>
      </dsp:nvSpPr>
      <dsp:spPr>
        <a:xfrm rot="13148074">
          <a:off x="4683167" y="622095"/>
          <a:ext cx="512369" cy="467756"/>
        </a:xfrm>
        <a:prstGeom prst="leftArrow">
          <a:avLst/>
        </a:prstGeom>
        <a:gradFill rotWithShape="0">
          <a:gsLst>
            <a:gs pos="0">
              <a:srgbClr val="03D4A8"/>
            </a:gs>
            <a:gs pos="25000">
              <a:srgbClr val="21D6E0"/>
            </a:gs>
            <a:gs pos="75000">
              <a:srgbClr val="0087E6"/>
            </a:gs>
            <a:gs pos="100000">
              <a:srgbClr val="005CB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93AA04D-A79F-40C1-B9E9-1795E169048E}">
      <dsp:nvSpPr>
        <dsp:cNvPr id="0" name=""/>
        <dsp:cNvSpPr/>
      </dsp:nvSpPr>
      <dsp:spPr>
        <a:xfrm>
          <a:off x="2992190" y="45096"/>
          <a:ext cx="1589974" cy="1330095"/>
        </a:xfrm>
        <a:prstGeom prst="ellipse">
          <a:avLst/>
        </a:prstGeom>
        <a:gradFill rotWithShape="0">
          <a:gsLst>
            <a:gs pos="0">
              <a:srgbClr val="FFF200"/>
            </a:gs>
            <a:gs pos="88000">
              <a:srgbClr val="FF7A00"/>
            </a:gs>
            <a:gs pos="100000">
              <a:srgbClr val="FF0300"/>
            </a:gs>
            <a:gs pos="100000">
              <a:srgbClr val="4D0808"/>
            </a:gs>
          </a:gsLst>
          <a:lin ang="16200000" scaled="0"/>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b="1" kern="1200" dirty="0">
              <a:solidFill>
                <a:schemeClr val="tx1"/>
              </a:solidFill>
              <a:latin typeface="+mj-lt"/>
            </a:rPr>
            <a:t>1. Patient / Fanau Engagement Consent Enrolment</a:t>
          </a:r>
        </a:p>
      </dsp:txBody>
      <dsp:txXfrm>
        <a:off x="3225036" y="239884"/>
        <a:ext cx="1124282" cy="940519"/>
      </dsp:txXfrm>
    </dsp:sp>
    <dsp:sp modelId="{DDCE6DC9-D084-4D4E-B6E1-FCE5F6327C14}">
      <dsp:nvSpPr>
        <dsp:cNvPr id="0" name=""/>
        <dsp:cNvSpPr/>
      </dsp:nvSpPr>
      <dsp:spPr>
        <a:xfrm>
          <a:off x="5555572" y="2517599"/>
          <a:ext cx="495144" cy="641866"/>
        </a:xfrm>
        <a:prstGeom prst="downArrow">
          <a:avLst/>
        </a:prstGeom>
        <a:gradFill rotWithShape="0">
          <a:gsLst>
            <a:gs pos="0">
              <a:srgbClr val="03D4A8"/>
            </a:gs>
            <a:gs pos="25000">
              <a:srgbClr val="21D6E0"/>
            </a:gs>
            <a:gs pos="75000">
              <a:srgbClr val="0087E6"/>
            </a:gs>
            <a:gs pos="100000">
              <a:srgbClr val="005CB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7B8DC2D-163D-45DB-8D59-07917362D97A}">
      <dsp:nvSpPr>
        <dsp:cNvPr id="0" name=""/>
        <dsp:cNvSpPr/>
      </dsp:nvSpPr>
      <dsp:spPr>
        <a:xfrm>
          <a:off x="4700182" y="1043124"/>
          <a:ext cx="1589974" cy="1375514"/>
        </a:xfrm>
        <a:prstGeom prst="ellipse">
          <a:avLst/>
        </a:prstGeom>
        <a:gradFill rotWithShape="0">
          <a:gsLst>
            <a:gs pos="0">
              <a:srgbClr val="FFF200"/>
            </a:gs>
            <a:gs pos="84000">
              <a:srgbClr val="FF7A00"/>
            </a:gs>
            <a:gs pos="100000">
              <a:srgbClr val="FF0300"/>
            </a:gs>
            <a:gs pos="100000">
              <a:srgbClr val="4D0808"/>
            </a:gs>
          </a:gsLst>
          <a:lin ang="16200000" scaled="0"/>
        </a:gradFill>
        <a:ln>
          <a:noFill/>
        </a:ln>
        <a:effectLst>
          <a:outerShdw blurRad="57150" dist="38100" dir="5400000" algn="ctr" rotWithShape="0">
            <a:schemeClr val="accent5">
              <a:hueOff val="-459284"/>
              <a:satOff val="68"/>
              <a:lumOff val="-1618"/>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tx1"/>
              </a:solidFill>
              <a:latin typeface="+mj-lt"/>
            </a:rPr>
            <a:t>2.Patient / Fanau Assessment Analysis  Planning</a:t>
          </a:r>
        </a:p>
      </dsp:txBody>
      <dsp:txXfrm>
        <a:off x="4933028" y="1244563"/>
        <a:ext cx="1124282" cy="972636"/>
      </dsp:txXfrm>
    </dsp:sp>
    <dsp:sp modelId="{B0EEE492-BCE5-47B6-A6EA-D292581EA74B}">
      <dsp:nvSpPr>
        <dsp:cNvPr id="0" name=""/>
        <dsp:cNvSpPr/>
      </dsp:nvSpPr>
      <dsp:spPr>
        <a:xfrm>
          <a:off x="3499403" y="3622032"/>
          <a:ext cx="647208" cy="491541"/>
        </a:xfrm>
        <a:prstGeom prst="leftArrow">
          <a:avLst/>
        </a:prstGeom>
        <a:gradFill rotWithShape="0">
          <a:gsLst>
            <a:gs pos="0">
              <a:srgbClr val="03D4A8"/>
            </a:gs>
            <a:gs pos="25000">
              <a:srgbClr val="21D6E0"/>
            </a:gs>
            <a:gs pos="75000">
              <a:srgbClr val="0087E6"/>
            </a:gs>
            <a:gs pos="100000">
              <a:srgbClr val="005CB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66AA056-A5B5-4549-826E-BE7091CF72F8}">
      <dsp:nvSpPr>
        <dsp:cNvPr id="0" name=""/>
        <dsp:cNvSpPr/>
      </dsp:nvSpPr>
      <dsp:spPr>
        <a:xfrm>
          <a:off x="4431730" y="3066864"/>
          <a:ext cx="1589974" cy="1375514"/>
        </a:xfrm>
        <a:prstGeom prst="ellipse">
          <a:avLst/>
        </a:prstGeom>
        <a:gradFill rotWithShape="0">
          <a:gsLst>
            <a:gs pos="0">
              <a:srgbClr val="FFF200"/>
            </a:gs>
            <a:gs pos="79000">
              <a:srgbClr val="FF7A00"/>
            </a:gs>
            <a:gs pos="100000">
              <a:srgbClr val="FF0300"/>
            </a:gs>
            <a:gs pos="100000">
              <a:srgbClr val="4D0808"/>
            </a:gs>
          </a:gsLst>
          <a:lin ang="16200000" scaled="0"/>
        </a:gradFill>
        <a:ln>
          <a:noFill/>
        </a:ln>
        <a:effectLst>
          <a:outerShdw blurRad="57150" dist="38100" dir="5400000" algn="ctr" rotWithShape="0">
            <a:schemeClr val="accent5">
              <a:hueOff val="-918568"/>
              <a:satOff val="135"/>
              <a:lumOff val="-3236"/>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tx1"/>
              </a:solidFill>
              <a:latin typeface="+mj-lt"/>
            </a:rPr>
            <a:t>3. Patient / Fanau Support Services &amp; Care</a:t>
          </a:r>
        </a:p>
      </dsp:txBody>
      <dsp:txXfrm>
        <a:off x="4664576" y="3268303"/>
        <a:ext cx="1124282" cy="972636"/>
      </dsp:txXfrm>
    </dsp:sp>
    <dsp:sp modelId="{695CA1F3-E9E1-4ECA-9A47-8E937001DD71}">
      <dsp:nvSpPr>
        <dsp:cNvPr id="0" name=""/>
        <dsp:cNvSpPr/>
      </dsp:nvSpPr>
      <dsp:spPr>
        <a:xfrm>
          <a:off x="1723597" y="2516809"/>
          <a:ext cx="520157" cy="540272"/>
        </a:xfrm>
        <a:prstGeom prst="upArrow">
          <a:avLst/>
        </a:prstGeom>
        <a:gradFill rotWithShape="0">
          <a:gsLst>
            <a:gs pos="0">
              <a:srgbClr val="03D4A8"/>
            </a:gs>
            <a:gs pos="25000">
              <a:srgbClr val="21D6E0"/>
            </a:gs>
            <a:gs pos="75000">
              <a:srgbClr val="0087E6"/>
            </a:gs>
            <a:gs pos="100000">
              <a:srgbClr val="005CB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A1A746F-F1B3-498D-A942-79BE1950E464}">
      <dsp:nvSpPr>
        <dsp:cNvPr id="0" name=""/>
        <dsp:cNvSpPr/>
      </dsp:nvSpPr>
      <dsp:spPr>
        <a:xfrm>
          <a:off x="1617578" y="3121767"/>
          <a:ext cx="1660632" cy="1375514"/>
        </a:xfrm>
        <a:prstGeom prst="ellipse">
          <a:avLst/>
        </a:prstGeom>
        <a:gradFill rotWithShape="0">
          <a:gsLst>
            <a:gs pos="0">
              <a:srgbClr val="FFF200"/>
            </a:gs>
            <a:gs pos="70000">
              <a:srgbClr val="FF7A00"/>
            </a:gs>
            <a:gs pos="100000">
              <a:srgbClr val="FF0300"/>
            </a:gs>
            <a:gs pos="100000">
              <a:srgbClr val="4D0808"/>
            </a:gs>
          </a:gsLst>
          <a:lin ang="16200000" scaled="0"/>
        </a:gradFill>
        <a:ln>
          <a:noFill/>
        </a:ln>
        <a:effectLst>
          <a:outerShdw blurRad="57150" dist="38100" dir="5400000" algn="ctr" rotWithShape="0">
            <a:schemeClr val="accent5">
              <a:hueOff val="-1377853"/>
              <a:satOff val="203"/>
              <a:lumOff val="-4853"/>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tx1"/>
              </a:solidFill>
              <a:latin typeface="+mj-lt"/>
            </a:rPr>
            <a:t>4. Patient / Fanau Evaluation Learning Success</a:t>
          </a:r>
        </a:p>
      </dsp:txBody>
      <dsp:txXfrm>
        <a:off x="1860772" y="3323206"/>
        <a:ext cx="1174244" cy="972636"/>
      </dsp:txXfrm>
    </dsp:sp>
    <dsp:sp modelId="{402049E9-82F6-4F76-A9D4-7DE33CA25F9D}">
      <dsp:nvSpPr>
        <dsp:cNvPr id="0" name=""/>
        <dsp:cNvSpPr/>
      </dsp:nvSpPr>
      <dsp:spPr>
        <a:xfrm>
          <a:off x="1094947" y="976725"/>
          <a:ext cx="1706423" cy="1375514"/>
        </a:xfrm>
        <a:prstGeom prst="ellipse">
          <a:avLst/>
        </a:prstGeom>
        <a:gradFill rotWithShape="0">
          <a:gsLst>
            <a:gs pos="0">
              <a:srgbClr val="FFF200"/>
            </a:gs>
            <a:gs pos="64000">
              <a:srgbClr val="FF7A00"/>
            </a:gs>
            <a:gs pos="100000">
              <a:srgbClr val="FF0300"/>
            </a:gs>
            <a:gs pos="100000">
              <a:srgbClr val="4D0808"/>
            </a:gs>
          </a:gsLst>
          <a:lin ang="16200000" scaled="0"/>
        </a:gradFill>
        <a:ln>
          <a:noFill/>
        </a:ln>
        <a:effectLst>
          <a:outerShdw blurRad="57150" dist="38100" dir="5400000" algn="ctr" rotWithShape="0">
            <a:schemeClr val="accent5">
              <a:hueOff val="-1837137"/>
              <a:satOff val="270"/>
              <a:lumOff val="-6471"/>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tx1"/>
              </a:solidFill>
              <a:latin typeface="+mj-lt"/>
            </a:rPr>
            <a:t>5. Patient / Fanau Sustainability Strategy</a:t>
          </a:r>
        </a:p>
      </dsp:txBody>
      <dsp:txXfrm>
        <a:off x="1344847" y="1178164"/>
        <a:ext cx="1206623" cy="9726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206840" y="13214"/>
          <a:ext cx="1485600" cy="1485600"/>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NZ" sz="2000" b="1" kern="1200" dirty="0">
            <a:solidFill>
              <a:srgbClr val="C00000"/>
            </a:solidFill>
            <a:effectLst>
              <a:outerShdw blurRad="38100" dist="38100" dir="2700000" algn="tl">
                <a:srgbClr val="000000">
                  <a:alpha val="43137"/>
                </a:srgbClr>
              </a:outerShdw>
            </a:effectLst>
            <a:latin typeface="+mj-lt"/>
          </a:endParaRPr>
        </a:p>
        <a:p>
          <a:pPr marL="0" lvl="0" indent="0" algn="ctr" defTabSz="889000">
            <a:lnSpc>
              <a:spcPct val="90000"/>
            </a:lnSpc>
            <a:spcBef>
              <a:spcPct val="0"/>
            </a:spcBef>
            <a:spcAft>
              <a:spcPct val="35000"/>
            </a:spcAft>
            <a:buNone/>
          </a:pPr>
          <a:r>
            <a:rPr lang="en-NZ" sz="2000" b="1" kern="1200" dirty="0" err="1">
              <a:solidFill>
                <a:schemeClr val="bg1"/>
              </a:solidFill>
              <a:effectLst>
                <a:outerShdw blurRad="38100" dist="38100" dir="2700000" algn="tl">
                  <a:srgbClr val="000000">
                    <a:alpha val="43137"/>
                  </a:srgbClr>
                </a:outerShdw>
              </a:effectLst>
              <a:latin typeface="+mj-lt"/>
            </a:rPr>
            <a:t>Anavatau</a:t>
          </a:r>
          <a:endParaRPr lang="en-NZ" sz="2000" b="1" kern="1200" dirty="0">
            <a:solidFill>
              <a:schemeClr val="bg1"/>
            </a:solidFill>
            <a:effectLst>
              <a:outerShdw blurRad="38100" dist="38100" dir="2700000" algn="tl">
                <a:srgbClr val="000000">
                  <a:alpha val="43137"/>
                </a:srgbClr>
              </a:outerShdw>
            </a:effectLst>
            <a:latin typeface="+mj-lt"/>
          </a:endParaRPr>
        </a:p>
        <a:p>
          <a:pPr marL="0" lvl="0" indent="0" algn="ctr" defTabSz="889000">
            <a:lnSpc>
              <a:spcPct val="90000"/>
            </a:lnSpc>
            <a:spcBef>
              <a:spcPct val="0"/>
            </a:spcBef>
            <a:spcAft>
              <a:spcPct val="35000"/>
            </a:spcAft>
            <a:buNone/>
          </a:pPr>
          <a:r>
            <a:rPr lang="en-NZ" sz="2000" b="1" kern="1200" dirty="0">
              <a:solidFill>
                <a:schemeClr val="tx1"/>
              </a:solidFill>
              <a:effectLst>
                <a:outerShdw blurRad="38100" dist="38100" dir="2700000" algn="tl">
                  <a:srgbClr val="000000">
                    <a:alpha val="43137"/>
                  </a:srgbClr>
                </a:outerShdw>
              </a:effectLst>
              <a:latin typeface="+mj-lt"/>
            </a:rPr>
            <a:t>Vision</a:t>
          </a:r>
        </a:p>
        <a:p>
          <a:pPr marL="0" lvl="0" indent="0" algn="ctr" defTabSz="889000">
            <a:lnSpc>
              <a:spcPct val="90000"/>
            </a:lnSpc>
            <a:spcBef>
              <a:spcPct val="0"/>
            </a:spcBef>
            <a:spcAft>
              <a:spcPct val="35000"/>
            </a:spcAft>
            <a:buNone/>
          </a:pPr>
          <a:endParaRPr lang="en-NZ" sz="1900" b="1" kern="1200" dirty="0">
            <a:solidFill>
              <a:schemeClr val="tx1"/>
            </a:solidFill>
            <a:latin typeface="+mj-lt"/>
          </a:endParaRPr>
        </a:p>
      </dsp:txBody>
      <dsp:txXfrm>
        <a:off x="3424401" y="230775"/>
        <a:ext cx="1050478" cy="1050478"/>
      </dsp:txXfrm>
    </dsp:sp>
    <dsp:sp modelId="{1A9748A0-2290-4D1B-BEE2-4DC07416B837}">
      <dsp:nvSpPr>
        <dsp:cNvPr id="0" name=""/>
        <dsp:cNvSpPr/>
      </dsp:nvSpPr>
      <dsp:spPr>
        <a:xfrm rot="2142588">
          <a:off x="4828219" y="945392"/>
          <a:ext cx="392846"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NZ" sz="2100" kern="1200"/>
        </a:p>
      </dsp:txBody>
      <dsp:txXfrm>
        <a:off x="4839298" y="1011275"/>
        <a:ext cx="274992" cy="300834"/>
      </dsp:txXfrm>
    </dsp:sp>
    <dsp:sp modelId="{C2E4C92D-4FD8-41F1-90FD-1807DCD2FAC3}">
      <dsp:nvSpPr>
        <dsp:cNvPr id="0" name=""/>
        <dsp:cNvSpPr/>
      </dsp:nvSpPr>
      <dsp:spPr>
        <a:xfrm>
          <a:off x="5014982" y="1312965"/>
          <a:ext cx="1485600" cy="1485600"/>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000" b="1" kern="1200" dirty="0" err="1">
              <a:solidFill>
                <a:schemeClr val="bg1"/>
              </a:solidFill>
              <a:effectLst>
                <a:outerShdw blurRad="38100" dist="38100" dir="2700000" algn="tl">
                  <a:srgbClr val="000000">
                    <a:alpha val="43137"/>
                  </a:srgbClr>
                </a:outerShdw>
              </a:effectLst>
              <a:latin typeface="+mj-lt"/>
            </a:rPr>
            <a:t>Vatapuia</a:t>
          </a:r>
          <a:endParaRPr lang="en-NZ" sz="2000" b="1" kern="1200" dirty="0">
            <a:solidFill>
              <a:srgbClr val="C00000"/>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000" b="1" kern="1200" dirty="0">
              <a:solidFill>
                <a:schemeClr val="tx1"/>
              </a:solidFill>
              <a:effectLst>
                <a:outerShdw blurRad="38100" dist="38100" dir="2700000" algn="tl">
                  <a:srgbClr val="000000">
                    <a:alpha val="43137"/>
                  </a:srgbClr>
                </a:outerShdw>
              </a:effectLst>
              <a:latin typeface="+mj-lt"/>
            </a:rPr>
            <a:t>Relate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5232543" y="1530526"/>
        <a:ext cx="1050478" cy="1050478"/>
      </dsp:txXfrm>
    </dsp:sp>
    <dsp:sp modelId="{DF354DA6-B90C-43C7-915A-CB1CCF3818BE}">
      <dsp:nvSpPr>
        <dsp:cNvPr id="0" name=""/>
        <dsp:cNvSpPr/>
      </dsp:nvSpPr>
      <dsp:spPr>
        <a:xfrm rot="6480000">
          <a:off x="5402453" y="2928050"/>
          <a:ext cx="396078"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NZ" sz="2100" kern="1200"/>
        </a:p>
      </dsp:txBody>
      <dsp:txXfrm rot="10800000">
        <a:off x="5480224" y="2971824"/>
        <a:ext cx="277255" cy="300834"/>
      </dsp:txXfrm>
    </dsp:sp>
    <dsp:sp modelId="{C9654E20-B465-4C9C-9035-9209691AA3D1}">
      <dsp:nvSpPr>
        <dsp:cNvPr id="0" name=""/>
        <dsp:cNvSpPr/>
      </dsp:nvSpPr>
      <dsp:spPr>
        <a:xfrm>
          <a:off x="4324971" y="3436598"/>
          <a:ext cx="1485600" cy="1485600"/>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150" b="1" kern="1200" dirty="0" err="1">
              <a:solidFill>
                <a:schemeClr val="bg1"/>
              </a:solidFill>
              <a:effectLst>
                <a:outerShdw blurRad="38100" dist="38100" dir="2700000" algn="tl">
                  <a:srgbClr val="000000">
                    <a:alpha val="43137"/>
                  </a:srgbClr>
                </a:outerShdw>
              </a:effectLst>
              <a:latin typeface="+mj-lt"/>
            </a:rPr>
            <a:t>Fa’asino</a:t>
          </a:r>
          <a:endParaRPr lang="en-NZ" sz="215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000" b="1" kern="1200" dirty="0">
              <a:solidFill>
                <a:schemeClr val="tx1"/>
              </a:solidFill>
              <a:effectLst>
                <a:outerShdw blurRad="38100" dist="38100" dir="2700000" algn="tl">
                  <a:srgbClr val="000000">
                    <a:alpha val="43137"/>
                  </a:srgbClr>
                </a:outerShdw>
              </a:effectLst>
              <a:latin typeface="+mj-lt"/>
            </a:rPr>
            <a:t>Activate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4542532" y="3654159"/>
        <a:ext cx="1050478" cy="1050478"/>
      </dsp:txXfrm>
    </dsp:sp>
    <dsp:sp modelId="{E2EEEFEB-9D06-4561-92FB-BD72ABD2310D}">
      <dsp:nvSpPr>
        <dsp:cNvPr id="0" name=""/>
        <dsp:cNvSpPr/>
      </dsp:nvSpPr>
      <dsp:spPr>
        <a:xfrm rot="10800000">
          <a:off x="3753273" y="4108822"/>
          <a:ext cx="396078"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NZ" sz="2100" kern="1200"/>
        </a:p>
      </dsp:txBody>
      <dsp:txXfrm rot="10800000">
        <a:off x="3872096" y="4209100"/>
        <a:ext cx="277255" cy="300834"/>
      </dsp:txXfrm>
    </dsp:sp>
    <dsp:sp modelId="{2E9F577C-BAAE-486E-8527-32FB959A0131}">
      <dsp:nvSpPr>
        <dsp:cNvPr id="0" name=""/>
        <dsp:cNvSpPr/>
      </dsp:nvSpPr>
      <dsp:spPr>
        <a:xfrm>
          <a:off x="2092052" y="3436598"/>
          <a:ext cx="1485600" cy="1485600"/>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400" b="1" kern="1200" dirty="0" err="1">
              <a:solidFill>
                <a:schemeClr val="bg1"/>
              </a:solidFill>
              <a:effectLst>
                <a:outerShdw blurRad="38100" dist="38100" dir="2700000" algn="tl">
                  <a:srgbClr val="000000">
                    <a:alpha val="43137"/>
                  </a:srgbClr>
                </a:outerShdw>
              </a:effectLst>
              <a:latin typeface="+mj-lt"/>
            </a:rPr>
            <a:t>Ausia</a:t>
          </a:r>
          <a:endParaRPr lang="en-NZ" sz="24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000" b="1" kern="1200" dirty="0">
              <a:solidFill>
                <a:schemeClr val="tx1"/>
              </a:solidFill>
              <a:effectLst>
                <a:outerShdw blurRad="38100" dist="38100" dir="2700000" algn="tl">
                  <a:srgbClr val="000000">
                    <a:alpha val="43137"/>
                  </a:srgbClr>
                </a:outerShdw>
              </a:effectLst>
              <a:latin typeface="+mj-lt"/>
            </a:rPr>
            <a:t>Achieve</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2309613" y="3654159"/>
        <a:ext cx="1050478" cy="1050478"/>
      </dsp:txXfrm>
    </dsp:sp>
    <dsp:sp modelId="{64CCD64C-7FF6-4444-A7C4-B0745FAB8111}">
      <dsp:nvSpPr>
        <dsp:cNvPr id="0" name=""/>
        <dsp:cNvSpPr/>
      </dsp:nvSpPr>
      <dsp:spPr>
        <a:xfrm rot="15248848">
          <a:off x="2075203" y="2939509"/>
          <a:ext cx="392432"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NZ" sz="2100" kern="1200"/>
        </a:p>
      </dsp:txBody>
      <dsp:txXfrm rot="10800000">
        <a:off x="2150148" y="3096413"/>
        <a:ext cx="274702" cy="300834"/>
      </dsp:txXfrm>
    </dsp:sp>
    <dsp:sp modelId="{1E970214-4C9F-467B-B4E5-985E439288DF}">
      <dsp:nvSpPr>
        <dsp:cNvPr id="0" name=""/>
        <dsp:cNvSpPr/>
      </dsp:nvSpPr>
      <dsp:spPr>
        <a:xfrm>
          <a:off x="1319893" y="1348769"/>
          <a:ext cx="1485600" cy="1485600"/>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NZ" sz="1900" b="1" kern="1200" dirty="0">
            <a:solidFill>
              <a:schemeClr val="bg1"/>
            </a:solidFill>
            <a:latin typeface="+mj-lt"/>
          </a:endParaRPr>
        </a:p>
        <a:p>
          <a:pPr marL="0" lvl="0" indent="0" algn="ctr" defTabSz="844550">
            <a:lnSpc>
              <a:spcPct val="90000"/>
            </a:lnSpc>
            <a:spcBef>
              <a:spcPct val="0"/>
            </a:spcBef>
            <a:spcAft>
              <a:spcPct val="35000"/>
            </a:spcAft>
            <a:buNone/>
          </a:pPr>
          <a:r>
            <a:rPr lang="en-NZ" sz="2000" b="1" kern="1200" dirty="0" err="1">
              <a:solidFill>
                <a:schemeClr val="bg1"/>
              </a:solidFill>
              <a:effectLst>
                <a:outerShdw blurRad="38100" dist="38100" dir="2700000" algn="tl">
                  <a:srgbClr val="000000">
                    <a:alpha val="43137"/>
                  </a:srgbClr>
                </a:outerShdw>
              </a:effectLst>
              <a:latin typeface="+mj-lt"/>
            </a:rPr>
            <a:t>Fa’aauau</a:t>
          </a:r>
          <a:endParaRPr lang="en-NZ" sz="2000" b="1" kern="1200" dirty="0">
            <a:solidFill>
              <a:schemeClr val="bg1"/>
            </a:solidFill>
            <a:effectLst>
              <a:outerShdw blurRad="38100" dist="38100" dir="2700000" algn="tl">
                <a:srgbClr val="000000">
                  <a:alpha val="43137"/>
                </a:srgbClr>
              </a:outerShdw>
            </a:effectLst>
            <a:latin typeface="+mj-lt"/>
          </a:endParaRPr>
        </a:p>
        <a:p>
          <a:pPr marL="0" lvl="0" indent="0" algn="ctr" defTabSz="844550">
            <a:lnSpc>
              <a:spcPct val="90000"/>
            </a:lnSpc>
            <a:spcBef>
              <a:spcPct val="0"/>
            </a:spcBef>
            <a:spcAft>
              <a:spcPct val="35000"/>
            </a:spcAft>
            <a:buNone/>
          </a:pPr>
          <a:r>
            <a:rPr lang="en-NZ" sz="2000" b="1" kern="1200" dirty="0">
              <a:solidFill>
                <a:schemeClr val="tx1"/>
              </a:solidFill>
              <a:effectLst>
                <a:outerShdw blurRad="38100" dist="38100" dir="2700000" algn="tl">
                  <a:srgbClr val="000000">
                    <a:alpha val="43137"/>
                  </a:srgbClr>
                </a:outerShdw>
              </a:effectLst>
              <a:latin typeface="+mj-lt"/>
            </a:rPr>
            <a:t>Sustain</a:t>
          </a:r>
        </a:p>
        <a:p>
          <a:pPr marL="0" lvl="0" indent="0" algn="ctr" defTabSz="844550">
            <a:lnSpc>
              <a:spcPct val="90000"/>
            </a:lnSpc>
            <a:spcBef>
              <a:spcPct val="0"/>
            </a:spcBef>
            <a:spcAft>
              <a:spcPct val="35000"/>
            </a:spcAft>
            <a:buNone/>
          </a:pPr>
          <a:endParaRPr lang="en-NZ" sz="1900" b="1" kern="1200" dirty="0">
            <a:solidFill>
              <a:schemeClr val="tx1"/>
            </a:solidFill>
            <a:latin typeface="+mj-lt"/>
          </a:endParaRPr>
        </a:p>
      </dsp:txBody>
      <dsp:txXfrm>
        <a:off x="1537454" y="1566330"/>
        <a:ext cx="1050478" cy="1050478"/>
      </dsp:txXfrm>
    </dsp:sp>
    <dsp:sp modelId="{7FB8D3E9-11CF-4D25-9568-0C45A1980113}">
      <dsp:nvSpPr>
        <dsp:cNvPr id="0" name=""/>
        <dsp:cNvSpPr/>
      </dsp:nvSpPr>
      <dsp:spPr>
        <a:xfrm rot="19482580">
          <a:off x="2604408" y="962658"/>
          <a:ext cx="437869"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NZ" sz="2100" kern="1200">
            <a:solidFill>
              <a:srgbClr val="7030A0"/>
            </a:solidFill>
          </a:endParaRPr>
        </a:p>
      </dsp:txBody>
      <dsp:txXfrm>
        <a:off x="2616478" y="1100881"/>
        <a:ext cx="306508" cy="30083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1">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1CDEB6-C0D8-439D-94AA-7569540F08E4}" type="datetimeFigureOut">
              <a:rPr lang="en-US" smtClean="0"/>
              <a:pPr/>
              <a:t>3/2/2017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A6C6C-526F-4C16-B273-CA96130954AF}" type="slidenum">
              <a:rPr lang="en-US" smtClean="0"/>
              <a:pPr/>
              <a:t>‹#›</a:t>
            </a:fld>
            <a:endParaRPr lang="en-US" dirty="0"/>
          </a:p>
        </p:txBody>
      </p:sp>
    </p:spTree>
    <p:extLst>
      <p:ext uri="{BB962C8B-B14F-4D97-AF65-F5344CB8AC3E}">
        <p14:creationId xmlns:p14="http://schemas.microsoft.com/office/powerpoint/2010/main" val="214158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3/2/2017 8:50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66784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3A6C6C-526F-4C16-B273-CA96130954AF}" type="slidenum">
              <a:rPr lang="en-US" smtClean="0"/>
              <a:pPr/>
              <a:t>51</a:t>
            </a:fld>
            <a:endParaRPr lang="en-US" dirty="0"/>
          </a:p>
        </p:txBody>
      </p:sp>
    </p:spTree>
    <p:extLst>
      <p:ext uri="{BB962C8B-B14F-4D97-AF65-F5344CB8AC3E}">
        <p14:creationId xmlns:p14="http://schemas.microsoft.com/office/powerpoint/2010/main" val="3053333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WAIRUA</a:t>
            </a:r>
          </a:p>
        </p:txBody>
      </p:sp>
      <p:sp>
        <p:nvSpPr>
          <p:cNvPr id="4" name="Slide Number Placeholder 3"/>
          <p:cNvSpPr>
            <a:spLocks noGrp="1"/>
          </p:cNvSpPr>
          <p:nvPr>
            <p:ph type="sldNum" sz="quarter" idx="10"/>
          </p:nvPr>
        </p:nvSpPr>
        <p:spPr/>
        <p:txBody>
          <a:bodyPr/>
          <a:lstStyle/>
          <a:p>
            <a:fld id="{033A6C6C-526F-4C16-B273-CA96130954AF}" type="slidenum">
              <a:rPr lang="en-US" smtClean="0"/>
              <a:pPr/>
              <a:t>52</a:t>
            </a:fld>
            <a:endParaRPr lang="en-US" dirty="0"/>
          </a:p>
        </p:txBody>
      </p:sp>
    </p:spTree>
    <p:extLst>
      <p:ext uri="{BB962C8B-B14F-4D97-AF65-F5344CB8AC3E}">
        <p14:creationId xmlns:p14="http://schemas.microsoft.com/office/powerpoint/2010/main" val="2027087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KOTAHI</a:t>
            </a:r>
          </a:p>
          <a:p>
            <a:r>
              <a:rPr lang="en-NZ" dirty="0" err="1"/>
              <a:t>Taputapuatea</a:t>
            </a:r>
            <a:r>
              <a:rPr lang="en-NZ" baseline="0" dirty="0"/>
              <a:t> – means the courtyard of sacred potentiality</a:t>
            </a:r>
          </a:p>
          <a:p>
            <a:r>
              <a:rPr lang="en-NZ" baseline="0" dirty="0"/>
              <a:t>Staging point for movement</a:t>
            </a:r>
          </a:p>
        </p:txBody>
      </p:sp>
      <p:sp>
        <p:nvSpPr>
          <p:cNvPr id="4" name="Slide Number Placeholder 3"/>
          <p:cNvSpPr>
            <a:spLocks noGrp="1"/>
          </p:cNvSpPr>
          <p:nvPr>
            <p:ph type="sldNum" sz="quarter" idx="10"/>
          </p:nvPr>
        </p:nvSpPr>
        <p:spPr/>
        <p:txBody>
          <a:bodyPr/>
          <a:lstStyle/>
          <a:p>
            <a:fld id="{033A6C6C-526F-4C16-B273-CA96130954AF}" type="slidenum">
              <a:rPr lang="en-US" smtClean="0"/>
              <a:pPr/>
              <a:t>53</a:t>
            </a:fld>
            <a:endParaRPr lang="en-US" dirty="0"/>
          </a:p>
        </p:txBody>
      </p:sp>
    </p:spTree>
    <p:extLst>
      <p:ext uri="{BB962C8B-B14F-4D97-AF65-F5344CB8AC3E}">
        <p14:creationId xmlns:p14="http://schemas.microsoft.com/office/powerpoint/2010/main" val="395473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54</a:t>
            </a:fld>
            <a:endParaRPr lang="en-US" dirty="0"/>
          </a:p>
        </p:txBody>
      </p:sp>
    </p:spTree>
    <p:extLst>
      <p:ext uri="{BB962C8B-B14F-4D97-AF65-F5344CB8AC3E}">
        <p14:creationId xmlns:p14="http://schemas.microsoft.com/office/powerpoint/2010/main" val="45056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55</a:t>
            </a:fld>
            <a:endParaRPr lang="en-US" dirty="0"/>
          </a:p>
        </p:txBody>
      </p:sp>
    </p:spTree>
    <p:extLst>
      <p:ext uri="{BB962C8B-B14F-4D97-AF65-F5344CB8AC3E}">
        <p14:creationId xmlns:p14="http://schemas.microsoft.com/office/powerpoint/2010/main" val="820656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MANAAKI</a:t>
            </a:r>
          </a:p>
        </p:txBody>
      </p:sp>
      <p:sp>
        <p:nvSpPr>
          <p:cNvPr id="4" name="Slide Number Placeholder 3"/>
          <p:cNvSpPr>
            <a:spLocks noGrp="1"/>
          </p:cNvSpPr>
          <p:nvPr>
            <p:ph type="sldNum" sz="quarter" idx="10"/>
          </p:nvPr>
        </p:nvSpPr>
        <p:spPr/>
        <p:txBody>
          <a:bodyPr/>
          <a:lstStyle/>
          <a:p>
            <a:fld id="{033A6C6C-526F-4C16-B273-CA96130954AF}" type="slidenum">
              <a:rPr lang="en-US" smtClean="0"/>
              <a:pPr/>
              <a:t>56</a:t>
            </a:fld>
            <a:endParaRPr lang="en-US" dirty="0"/>
          </a:p>
        </p:txBody>
      </p:sp>
    </p:spTree>
    <p:extLst>
      <p:ext uri="{BB962C8B-B14F-4D97-AF65-F5344CB8AC3E}">
        <p14:creationId xmlns:p14="http://schemas.microsoft.com/office/powerpoint/2010/main" val="2044110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57</a:t>
            </a:fld>
            <a:endParaRPr lang="en-US" dirty="0"/>
          </a:p>
        </p:txBody>
      </p:sp>
    </p:spTree>
    <p:extLst>
      <p:ext uri="{BB962C8B-B14F-4D97-AF65-F5344CB8AC3E}">
        <p14:creationId xmlns:p14="http://schemas.microsoft.com/office/powerpoint/2010/main" val="262103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RAWA</a:t>
            </a:r>
          </a:p>
        </p:txBody>
      </p:sp>
      <p:sp>
        <p:nvSpPr>
          <p:cNvPr id="4" name="Slide Number Placeholder 3"/>
          <p:cNvSpPr>
            <a:spLocks noGrp="1"/>
          </p:cNvSpPr>
          <p:nvPr>
            <p:ph type="sldNum" sz="quarter" idx="10"/>
          </p:nvPr>
        </p:nvSpPr>
        <p:spPr/>
        <p:txBody>
          <a:bodyPr/>
          <a:lstStyle/>
          <a:p>
            <a:fld id="{033A6C6C-526F-4C16-B273-CA96130954AF}" type="slidenum">
              <a:rPr lang="en-US" smtClean="0"/>
              <a:pPr/>
              <a:t>58</a:t>
            </a:fld>
            <a:endParaRPr lang="en-US" dirty="0"/>
          </a:p>
        </p:txBody>
      </p:sp>
    </p:spTree>
    <p:extLst>
      <p:ext uri="{BB962C8B-B14F-4D97-AF65-F5344CB8AC3E}">
        <p14:creationId xmlns:p14="http://schemas.microsoft.com/office/powerpoint/2010/main" val="3350352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59</a:t>
            </a:fld>
            <a:endParaRPr lang="en-US" dirty="0"/>
          </a:p>
        </p:txBody>
      </p:sp>
    </p:spTree>
    <p:extLst>
      <p:ext uri="{BB962C8B-B14F-4D97-AF65-F5344CB8AC3E}">
        <p14:creationId xmlns:p14="http://schemas.microsoft.com/office/powerpoint/2010/main" val="1915861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RANGATIRA</a:t>
            </a:r>
          </a:p>
        </p:txBody>
      </p:sp>
      <p:sp>
        <p:nvSpPr>
          <p:cNvPr id="4" name="Slide Number Placeholder 3"/>
          <p:cNvSpPr>
            <a:spLocks noGrp="1"/>
          </p:cNvSpPr>
          <p:nvPr>
            <p:ph type="sldNum" sz="quarter" idx="10"/>
          </p:nvPr>
        </p:nvSpPr>
        <p:spPr/>
        <p:txBody>
          <a:bodyPr/>
          <a:lstStyle/>
          <a:p>
            <a:fld id="{033A6C6C-526F-4C16-B273-CA96130954AF}" type="slidenum">
              <a:rPr lang="en-US" smtClean="0"/>
              <a:pPr/>
              <a:t>60</a:t>
            </a:fld>
            <a:endParaRPr lang="en-US" dirty="0"/>
          </a:p>
        </p:txBody>
      </p:sp>
    </p:spTree>
    <p:extLst>
      <p:ext uri="{BB962C8B-B14F-4D97-AF65-F5344CB8AC3E}">
        <p14:creationId xmlns:p14="http://schemas.microsoft.com/office/powerpoint/2010/main" val="312760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30</a:t>
            </a:fld>
            <a:endParaRPr lang="en-US" dirty="0"/>
          </a:p>
        </p:txBody>
      </p:sp>
    </p:spTree>
    <p:extLst>
      <p:ext uri="{BB962C8B-B14F-4D97-AF65-F5344CB8AC3E}">
        <p14:creationId xmlns:p14="http://schemas.microsoft.com/office/powerpoint/2010/main" val="2668666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70</a:t>
            </a:fld>
            <a:endParaRPr lang="en-US" dirty="0"/>
          </a:p>
        </p:txBody>
      </p:sp>
    </p:spTree>
    <p:extLst>
      <p:ext uri="{BB962C8B-B14F-4D97-AF65-F5344CB8AC3E}">
        <p14:creationId xmlns:p14="http://schemas.microsoft.com/office/powerpoint/2010/main" val="814973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Acoma Pueblo – native science and technologies sustaining native communities</a:t>
            </a:r>
          </a:p>
        </p:txBody>
      </p:sp>
      <p:sp>
        <p:nvSpPr>
          <p:cNvPr id="4" name="Slide Number Placeholder 3"/>
          <p:cNvSpPr>
            <a:spLocks noGrp="1"/>
          </p:cNvSpPr>
          <p:nvPr>
            <p:ph type="sldNum" sz="quarter" idx="10"/>
          </p:nvPr>
        </p:nvSpPr>
        <p:spPr/>
        <p:txBody>
          <a:bodyPr/>
          <a:lstStyle/>
          <a:p>
            <a:fld id="{033A6C6C-526F-4C16-B273-CA96130954AF}" type="slidenum">
              <a:rPr lang="en-US" smtClean="0"/>
              <a:pPr/>
              <a:t>41</a:t>
            </a:fld>
            <a:endParaRPr lang="en-US" dirty="0"/>
          </a:p>
        </p:txBody>
      </p:sp>
    </p:spTree>
    <p:extLst>
      <p:ext uri="{BB962C8B-B14F-4D97-AF65-F5344CB8AC3E}">
        <p14:creationId xmlns:p14="http://schemas.microsoft.com/office/powerpoint/2010/main" val="236576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NZ" sz="1200" b="1" kern="1200" cap="small" dirty="0">
                <a:solidFill>
                  <a:schemeClr val="tx1"/>
                </a:solidFill>
                <a:effectLst/>
                <a:latin typeface="+mn-lt"/>
                <a:ea typeface="+mn-ea"/>
                <a:cs typeface="+mn-cs"/>
              </a:rPr>
              <a:t>Characteristics of Indigenous Technology</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Māori, Pacific, and Indigenous technologies are recognised as animate; imbued with the breath of life, they exist in form and function having emerged from the implicate order. They symbolise the collective nature of our cultures while acknowledging our diverse and unique identities as individual Indigenous people in relationship with the whole. Indigenous technologies express our dreams, visions and imaginings and they come into being to nurture our spirit and life force in its expression.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Māori, Pacific, and Indigenous technologies are created within complex sensory environments that build on our sense of relationship, meaning, balance, feeling, memory and place as well as sight, sound, smell, taste and touch. In meaningful interactions they engage and evoke significant knowledge and experiences unique to the Indigenous world. They bring to mind [and heart] oceans, seas, rivers, lakes, lagoons; mountainous lands and rich forests; low-lying islands and tropical fruits; nature in times of abundance, and nature in times of scarcity.  Indigenous technologies are pragmatic and reflect the art of </a:t>
            </a:r>
            <a:r>
              <a:rPr lang="en-NZ" sz="1200" kern="1200" dirty="0" err="1">
                <a:solidFill>
                  <a:schemeClr val="tx1"/>
                </a:solidFill>
                <a:effectLst/>
                <a:latin typeface="+mn-lt"/>
                <a:ea typeface="+mn-ea"/>
                <a:cs typeface="+mn-cs"/>
              </a:rPr>
              <a:t>skillful</a:t>
            </a:r>
            <a:r>
              <a:rPr lang="en-NZ" sz="1200" kern="1200" dirty="0">
                <a:solidFill>
                  <a:schemeClr val="tx1"/>
                </a:solidFill>
                <a:effectLst/>
                <a:latin typeface="+mn-lt"/>
                <a:ea typeface="+mn-ea"/>
                <a:cs typeface="+mn-cs"/>
              </a:rPr>
              <a:t> living. Developing Indigenous technology is part of the human life pattern; part of the human journey. Indigenous technologies move through the river of life, over the currents of time gathering from the cultures and environments through which they pass, being refined and adapted, growing, innovating, and dissolving into the cycle of knowledge. They are intended to enhance the ability to maintain and renew balance and harmony within a multi-dimensional, complex and interconnected environment.</a:t>
            </a:r>
          </a:p>
          <a:p>
            <a:r>
              <a:rPr lang="en-NZ" sz="1200" kern="1200" dirty="0">
                <a:solidFill>
                  <a:schemeClr val="tx1"/>
                </a:solidFill>
                <a:effectLst/>
                <a:latin typeface="+mn-lt"/>
                <a:ea typeface="+mn-ea"/>
                <a:cs typeface="+mn-cs"/>
              </a:rPr>
              <a:t> </a:t>
            </a:r>
          </a:p>
          <a:p>
            <a:r>
              <a:rPr lang="en-NZ" sz="1200" b="1" kern="1200" cap="small" dirty="0">
                <a:solidFill>
                  <a:schemeClr val="tx1"/>
                </a:solidFill>
                <a:effectLst/>
                <a:latin typeface="+mn-lt"/>
                <a:ea typeface="+mn-ea"/>
                <a:cs typeface="+mn-cs"/>
              </a:rPr>
              <a:t>Experimentation, Adaptability, Innovation</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Māori, Pacific and Indigenous peoples across the globe have developed technologies since they came into being, including tools for building, measuring, carving, hunting, holding, preserving food, and making clothing; technologies for communicating across distances; ceremonial objects and regalia for communicating with the spiritual realm through song, dance and ritual; objects to entertain and stimulate;  implements that employ sound and wind;  gauges for travel and navigation; methods for the transport of goods and materials; instruments for making art and music, for compounding medicines, for cultivation and gathering, for the holding and passing of information and on and on, all emerging in response to the myriad needs of a dynamic community.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Malay and Pacific peoples across centuries designed, built, navigated, and sailed canoes across thousands of miles of ocean, settling new islands and seeding culture, language, and technologies across new and diverse environments. These were applied in all facets of their lives, providing shelter, food, and clothing as they learned to live in new lands. Leaders and communities needed to provide safe places that allowed for experimentation and failure. These were places for resilience and reflection, where the learning spirit(s) were nourished and the learning processes inextricably linked within conscious relationship to the whole. In this relationship we continue to check that what is being created is in alignment with the unfolding of the natural order. And that these creators, technologies, and tools, are responsible to the ecologies that birthed them, and that their impact on the future generations is being fully considered.</a:t>
            </a:r>
          </a:p>
          <a:p>
            <a:r>
              <a:rPr lang="en-NZ" sz="1200" kern="1200" dirty="0">
                <a:solidFill>
                  <a:schemeClr val="tx1"/>
                </a:solidFill>
                <a:effectLst/>
                <a:latin typeface="+mn-lt"/>
                <a:ea typeface="+mn-ea"/>
                <a:cs typeface="+mn-cs"/>
              </a:rPr>
              <a:t> </a:t>
            </a:r>
          </a:p>
          <a:p>
            <a:r>
              <a:rPr lang="en-NZ" sz="1200" b="1" kern="1200" cap="small" dirty="0">
                <a:solidFill>
                  <a:schemeClr val="tx1"/>
                </a:solidFill>
                <a:effectLst/>
                <a:latin typeface="+mn-lt"/>
                <a:ea typeface="+mn-ea"/>
                <a:cs typeface="+mn-cs"/>
              </a:rPr>
              <a:t>Knowledge Stewardship and Information Technology</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We do not own knowledge; we are knowledge holders. Knowledge transfer in Indigenous culture reflects ecologies of relationships, appropriate to the space and place.  Indigenous technologies attract the learning spirit(s) and provide learning environments that support the transformation and revitalization of awareness and knowledge of humanity, the social and natural world. As we endeavour to meet our obligation to transfer knowledge as part of the human journey, we ask ourselves, how well have we learned; how we have held knowledge; and how our knowledge been used and experienced.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In Indigenous worldviews all technology is information technology. Any technology or tool is informed by or contains the information embodied in the materials; the knowledge, skill, and intention of the maker; and the collection of knowledge accumulated by its users. An Indigenous Information Technology is one in which the tools are in proper relationship with the community, the tools function correctly in the community ecology, and support the community’s future. Design, management and use of technology are a conscious relationship. All parties are in relationship and the intention is to ensure that the tools are used properly to support the community. These are functions we recognise must be implemented in an information technology that reflects Indigenous consciousness.</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In the Indigenous worldview of time we are simultaneously connected to that which came before and that which will follow. Indigenous technologies have intrinsic value because we know their ancestry, where they came from, and what their place is in our world.  We know they will transform and pass from this place to return to the realms of energies. Indigenous technologies have an obligation to be used within an ethical space that is responsible to life and is coherent with the natural order. </a:t>
            </a:r>
          </a:p>
          <a:p>
            <a:r>
              <a:rPr lang="en-NZ" sz="1200" kern="1200" dirty="0">
                <a:solidFill>
                  <a:schemeClr val="tx1"/>
                </a:solidFill>
                <a:effectLst/>
                <a:latin typeface="+mn-lt"/>
                <a:ea typeface="+mn-ea"/>
                <a:cs typeface="+mn-cs"/>
              </a:rPr>
              <a:t>The </a:t>
            </a:r>
            <a:r>
              <a:rPr lang="en-NZ" sz="1200" kern="1200" dirty="0" err="1">
                <a:solidFill>
                  <a:schemeClr val="tx1"/>
                </a:solidFill>
                <a:effectLst/>
                <a:latin typeface="+mn-lt"/>
                <a:ea typeface="+mn-ea"/>
                <a:cs typeface="+mn-cs"/>
              </a:rPr>
              <a:t>Pukaea</a:t>
            </a:r>
            <a:r>
              <a:rPr lang="en-NZ" sz="1200" kern="1200" dirty="0">
                <a:solidFill>
                  <a:schemeClr val="tx1"/>
                </a:solidFill>
                <a:effectLst/>
                <a:latin typeface="+mn-lt"/>
                <a:ea typeface="+mn-ea"/>
                <a:cs typeface="+mn-cs"/>
              </a:rPr>
              <a:t> (traditional Polynesian trumpet) gathers and forms many sounds. “</a:t>
            </a:r>
            <a:r>
              <a:rPr lang="en-NZ" sz="1200" kern="1200" dirty="0" err="1">
                <a:solidFill>
                  <a:schemeClr val="tx1"/>
                </a:solidFill>
                <a:effectLst/>
                <a:latin typeface="+mn-lt"/>
                <a:ea typeface="+mn-ea"/>
                <a:cs typeface="+mn-cs"/>
              </a:rPr>
              <a:t>Pu</a:t>
            </a:r>
            <a:r>
              <a:rPr lang="en-NZ" sz="1200" kern="1200" dirty="0">
                <a:solidFill>
                  <a:schemeClr val="tx1"/>
                </a:solidFill>
                <a:effectLst/>
                <a:latin typeface="+mn-lt"/>
                <a:ea typeface="+mn-ea"/>
                <a:cs typeface="+mn-cs"/>
              </a:rPr>
              <a:t>” denotes our voice, our essential true being deep within us. “</a:t>
            </a:r>
            <a:r>
              <a:rPr lang="en-NZ" sz="1200" kern="1200" dirty="0" err="1">
                <a:solidFill>
                  <a:schemeClr val="tx1"/>
                </a:solidFill>
                <a:effectLst/>
                <a:latin typeface="+mn-lt"/>
                <a:ea typeface="+mn-ea"/>
                <a:cs typeface="+mn-cs"/>
              </a:rPr>
              <a:t>Kaea</a:t>
            </a:r>
            <a:r>
              <a:rPr lang="en-NZ" sz="1200" kern="1200" dirty="0">
                <a:solidFill>
                  <a:schemeClr val="tx1"/>
                </a:solidFill>
                <a:effectLst/>
                <a:latin typeface="+mn-lt"/>
                <a:ea typeface="+mn-ea"/>
                <a:cs typeface="+mn-cs"/>
              </a:rPr>
              <a:t>” is the messenger. </a:t>
            </a:r>
            <a:r>
              <a:rPr lang="en-NZ" sz="1200" kern="1200" dirty="0" err="1">
                <a:solidFill>
                  <a:schemeClr val="tx1"/>
                </a:solidFill>
                <a:effectLst/>
                <a:latin typeface="+mn-lt"/>
                <a:ea typeface="+mn-ea"/>
                <a:cs typeface="+mn-cs"/>
              </a:rPr>
              <a:t>Pukaea</a:t>
            </a:r>
            <a:r>
              <a:rPr lang="en-NZ" sz="1200" kern="1200" dirty="0">
                <a:solidFill>
                  <a:schemeClr val="tx1"/>
                </a:solidFill>
                <a:effectLst/>
                <a:latin typeface="+mn-lt"/>
                <a:ea typeface="+mn-ea"/>
                <a:cs typeface="+mn-cs"/>
              </a:rPr>
              <a:t> therefore intimates the messenger from deep within us. Our [normal] voices are used to speak to humankind. The </a:t>
            </a:r>
            <a:r>
              <a:rPr lang="en-NZ" sz="1200" kern="1200" dirty="0" err="1">
                <a:solidFill>
                  <a:schemeClr val="tx1"/>
                </a:solidFill>
                <a:effectLst/>
                <a:latin typeface="+mn-lt"/>
                <a:ea typeface="+mn-ea"/>
                <a:cs typeface="+mn-cs"/>
              </a:rPr>
              <a:t>Pukea</a:t>
            </a:r>
            <a:r>
              <a:rPr lang="en-NZ" sz="1200" kern="1200" dirty="0">
                <a:solidFill>
                  <a:schemeClr val="tx1"/>
                </a:solidFill>
                <a:effectLst/>
                <a:latin typeface="+mn-lt"/>
                <a:ea typeface="+mn-ea"/>
                <a:cs typeface="+mn-cs"/>
              </a:rPr>
              <a:t> allows a human to communicate with the energies of the implicate order using breath and sound. </a:t>
            </a:r>
          </a:p>
          <a:p>
            <a:r>
              <a:rPr lang="en-NZ" sz="1200" kern="1200" dirty="0">
                <a:solidFill>
                  <a:schemeClr val="tx1"/>
                </a:solidFill>
                <a:effectLst/>
                <a:latin typeface="+mn-lt"/>
                <a:ea typeface="+mn-ea"/>
                <a:cs typeface="+mn-cs"/>
              </a:rPr>
              <a:t>While it lives in the same material world with a laptop, a cell phone, a GPS system, or a dark field microscope, we immediately recognise the </a:t>
            </a:r>
            <a:r>
              <a:rPr lang="en-NZ" sz="1200" kern="1200" dirty="0" err="1">
                <a:solidFill>
                  <a:schemeClr val="tx1"/>
                </a:solidFill>
                <a:effectLst/>
                <a:latin typeface="+mn-lt"/>
                <a:ea typeface="+mn-ea"/>
                <a:cs typeface="+mn-cs"/>
              </a:rPr>
              <a:t>Pukea</a:t>
            </a:r>
            <a:r>
              <a:rPr lang="en-NZ" sz="1200" kern="1200" dirty="0">
                <a:solidFill>
                  <a:schemeClr val="tx1"/>
                </a:solidFill>
                <a:effectLst/>
                <a:latin typeface="+mn-lt"/>
                <a:ea typeface="+mn-ea"/>
                <a:cs typeface="+mn-cs"/>
              </a:rPr>
              <a:t> as animate, a taonga, a treasure. The </a:t>
            </a:r>
            <a:r>
              <a:rPr lang="en-NZ" sz="1200" kern="1200" dirty="0" err="1">
                <a:solidFill>
                  <a:schemeClr val="tx1"/>
                </a:solidFill>
                <a:effectLst/>
                <a:latin typeface="+mn-lt"/>
                <a:ea typeface="+mn-ea"/>
                <a:cs typeface="+mn-cs"/>
              </a:rPr>
              <a:t>Pukea</a:t>
            </a:r>
            <a:r>
              <a:rPr lang="en-NZ" sz="1200" kern="1200" dirty="0">
                <a:solidFill>
                  <a:schemeClr val="tx1"/>
                </a:solidFill>
                <a:effectLst/>
                <a:latin typeface="+mn-lt"/>
                <a:ea typeface="+mn-ea"/>
                <a:cs typeface="+mn-cs"/>
              </a:rPr>
              <a:t> will not find itself in a landfill replaced with something sleeker and faster.  Its efficacy has not diminished over thousands of years of use.  The </a:t>
            </a:r>
            <a:r>
              <a:rPr lang="en-NZ" sz="1200" kern="1200" dirty="0" err="1">
                <a:solidFill>
                  <a:schemeClr val="tx1"/>
                </a:solidFill>
                <a:effectLst/>
                <a:latin typeface="+mn-lt"/>
                <a:ea typeface="+mn-ea"/>
                <a:cs typeface="+mn-cs"/>
              </a:rPr>
              <a:t>Pukea</a:t>
            </a:r>
            <a:r>
              <a:rPr lang="en-NZ" sz="1200" kern="1200" dirty="0">
                <a:solidFill>
                  <a:schemeClr val="tx1"/>
                </a:solidFill>
                <a:effectLst/>
                <a:latin typeface="+mn-lt"/>
                <a:ea typeface="+mn-ea"/>
                <a:cs typeface="+mn-cs"/>
              </a:rPr>
              <a:t> is an authentic example of technological design coherent with the natural order.</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The ability or capacity to make something does not constitute a valid reason for its existence. Indigenous technologies have a different life trajectory than a fax machine or a mobile phone. It is clear that the western, educational processes by which modern, digital technologies attempt to enter Indigenous communities are incomplete and exacerbate the cultural disconnect for Indigenous learners of all ages. If it is to be sustainable, the way in which a technology enters an Indigenous community must reflect and animate the principles, values, and philosophies of Indigenous learning processes and world view.</a:t>
            </a:r>
          </a:p>
          <a:p>
            <a:r>
              <a:rPr lang="en-NZ" sz="1200" kern="1200" dirty="0">
                <a:solidFill>
                  <a:schemeClr val="tx1"/>
                </a:solidFill>
                <a:effectLst/>
                <a:latin typeface="+mn-lt"/>
                <a:ea typeface="+mn-ea"/>
                <a:cs typeface="+mn-cs"/>
              </a:rPr>
              <a:t> </a:t>
            </a:r>
          </a:p>
          <a:p>
            <a:r>
              <a:rPr lang="en-NZ" sz="1200" b="1" kern="1200" cap="small" dirty="0">
                <a:solidFill>
                  <a:schemeClr val="tx1"/>
                </a:solidFill>
                <a:effectLst/>
                <a:latin typeface="+mn-lt"/>
                <a:ea typeface="+mn-ea"/>
                <a:cs typeface="+mn-cs"/>
              </a:rPr>
              <a:t>Language and Technology</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Language is an important vehicle by which culture, thoughts, customs, histories, and knowledge are communicated both verbally and in written form from one person to another, from one generation to the next. There are over 380 million people living in and across Malay-Polynesia who share a rich and diverse cultural and linguistic heritage. Thousands of related yet unique languages and dialects are spoken daily. These languages, developed over millennia are sacred ‘taonga’, treasures with a life-source and power that express their lives, their spaces, places, people and lived experiences.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Over time, hundreds of these languages have become extinct and we continue to lose dozens of languages every year – sadly, one language dies every day! For millions of Indigenous people, loss of their languages has meant a continuing struggle to keep their sense, understanding and knowing of themselves as individuals, families, communities and cultures, alive. Many of these are the languages of Indigenous peoples, including Māori, who struggle to keep their culture alive. </a:t>
            </a:r>
            <a:r>
              <a:rPr lang="en-GB" sz="1200" kern="1200" dirty="0">
                <a:solidFill>
                  <a:schemeClr val="tx1"/>
                </a:solidFill>
                <a:effectLst/>
                <a:latin typeface="+mn-lt"/>
                <a:ea typeface="+mn-ea"/>
                <a:cs typeface="+mn-cs"/>
              </a:rPr>
              <a:t>Even as the world has become increasingly ‘globalised’ and ‘connected’, a significant number of people have become more isolated and disconnected from their cultural and linguistic roots.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Technology expresses, informs and transforms culture, and whilst technology can bring many benefits to our way of life and language, it can also negatively impact on linguistic and cultural expression and identity. The usual framework for the design of new technologies, including information systems, computer hardware and software, has resulted in mainly generic systems of communication being developed, which cater to linguistic majorities and ‘large markets’, and often ignore the cultural and language needs of Indigenous peoples or ‘small markets’.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The socio-cultural impact this has on societies and communities that rely on communication systems to ensure future generations of their peoples do not lose intrinsic aspects of their unique languages and worldviews is becoming more critical in our increasingly global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A6C6C-526F-4C16-B273-CA96130954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30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NZ" sz="1200" b="1" kern="1200" cap="small" dirty="0">
                <a:solidFill>
                  <a:schemeClr val="tx1"/>
                </a:solidFill>
                <a:effectLst/>
                <a:latin typeface="+mn-lt"/>
                <a:ea typeface="+mn-ea"/>
                <a:cs typeface="+mn-cs"/>
              </a:rPr>
              <a:t>Technological Expansionism</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Technologies – the rationale for their design, development, distribution, and usage are produced within specific cultures, worldviews and value-systems. Technologies are not value-free. The values of the designers and developers of technologies and tools are indelibly stamped into them, making technologies inextricably linked with power and control. Hence technologies have widely been used as tools of oppression and supremacy, with military forces often spearheading innovative approaches. And the deliberate replacement of local technologies with Eurocentric values-laden, profit-driven technologies has been part of the colonising agenda for many centuries.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Today technological expansionism continues to thrive within an environment of globalisation, dominated by a handful of global conglomerates including several Euro/Western corporations. The information, communications, digital and computer technologies sectors and industry has generated exponential economic growth and created accelerated opportunities for high-skilled employment.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In New Zealand, the Information and Communications Technology (ICT) Sector includes 14187 firms who collectively contributed $8.4 billion to NZ GDP, and employed 73,398 people. It is a highly internationalized sector, has improved productivity, high rates of Research &amp; Development and Innovation, and good return on investment. Notable by their absence are Māori in this sector, their participation as owners, designers, creators, producers, manufacturers and distributors. For the most part, Māori have merely become another market / consumer group for technology firms.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In order to achieve </a:t>
            </a:r>
            <a:r>
              <a:rPr lang="en-NZ" sz="1200" b="1" kern="1200" cap="small" dirty="0">
                <a:solidFill>
                  <a:schemeClr val="tx1"/>
                </a:solidFill>
                <a:effectLst/>
                <a:latin typeface="+mn-lt"/>
                <a:ea typeface="+mn-ea"/>
                <a:cs typeface="+mn-cs"/>
              </a:rPr>
              <a:t>Technological Sovereignty</a:t>
            </a:r>
            <a:r>
              <a:rPr lang="en-NZ" sz="1200" kern="1200" dirty="0">
                <a:solidFill>
                  <a:schemeClr val="tx1"/>
                </a:solidFill>
                <a:effectLst/>
                <a:latin typeface="+mn-lt"/>
                <a:ea typeface="+mn-ea"/>
                <a:cs typeface="+mn-cs"/>
              </a:rPr>
              <a:t> and for Māori to benefit culturally, socially and economically, this situation must change.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A6C6C-526F-4C16-B273-CA96130954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161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45</a:t>
            </a:fld>
            <a:endParaRPr lang="en-US" dirty="0"/>
          </a:p>
        </p:txBody>
      </p:sp>
    </p:spTree>
    <p:extLst>
      <p:ext uri="{BB962C8B-B14F-4D97-AF65-F5344CB8AC3E}">
        <p14:creationId xmlns:p14="http://schemas.microsoft.com/office/powerpoint/2010/main" val="1537566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D81802-BA0F-4634-AEFB-E617BE048416}" type="slidenum">
              <a:rPr lang="en-NZ" smtClean="0"/>
              <a:pPr/>
              <a:t>46</a:t>
            </a:fld>
            <a:endParaRPr lang="en-NZ"/>
          </a:p>
        </p:txBody>
      </p:sp>
    </p:spTree>
    <p:extLst>
      <p:ext uri="{BB962C8B-B14F-4D97-AF65-F5344CB8AC3E}">
        <p14:creationId xmlns:p14="http://schemas.microsoft.com/office/powerpoint/2010/main" val="139582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D81802-BA0F-4634-AEFB-E617BE048416}" type="slidenum">
              <a:rPr lang="en-NZ" smtClean="0"/>
              <a:pPr/>
              <a:t>48</a:t>
            </a:fld>
            <a:endParaRPr lang="en-NZ"/>
          </a:p>
        </p:txBody>
      </p:sp>
    </p:spTree>
    <p:extLst>
      <p:ext uri="{BB962C8B-B14F-4D97-AF65-F5344CB8AC3E}">
        <p14:creationId xmlns:p14="http://schemas.microsoft.com/office/powerpoint/2010/main" val="1021199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50</a:t>
            </a:fld>
            <a:endParaRPr lang="en-US" dirty="0"/>
          </a:p>
        </p:txBody>
      </p:sp>
    </p:spTree>
    <p:extLst>
      <p:ext uri="{BB962C8B-B14F-4D97-AF65-F5344CB8AC3E}">
        <p14:creationId xmlns:p14="http://schemas.microsoft.com/office/powerpoint/2010/main" val="2891928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eaLnBrk="1" latinLnBrk="0" hangingPunct="1"/>
            <a:endParaRPr lang="en-US" dirty="0"/>
          </a:p>
        </p:txBody>
      </p:sp>
      <p:sp>
        <p:nvSpPr>
          <p:cNvPr id="19" name="Footer Placeholder 18"/>
          <p:cNvSpPr>
            <a:spLocks noGrp="1"/>
          </p:cNvSpPr>
          <p:nvPr>
            <p:ph type="ftr" sz="quarter" idx="11"/>
          </p:nvPr>
        </p:nvSpPr>
        <p:spPr/>
        <p:txBody>
          <a:bodyPr/>
          <a:lstStyle/>
          <a:p>
            <a:r>
              <a:rPr kumimoji="0" lang="pl-PL"/>
              <a:t>HAKAMANA - Wolfgramm-Kingi September 2015</a:t>
            </a:r>
            <a:endParaRPr kumimoji="0" lang="en-US" dirty="0"/>
          </a:p>
        </p:txBody>
      </p:sp>
      <p:sp>
        <p:nvSpPr>
          <p:cNvPr id="27" name="Slide Number Placeholder 26"/>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dirty="0"/>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lgn="r" eaLnBrk="1" latinLnBrk="0" hangingPunct="1"/>
            <a:endParaRPr lang="en-US"/>
          </a:p>
        </p:txBody>
      </p:sp>
      <p:sp>
        <p:nvSpPr>
          <p:cNvPr id="5" name="Footer Placeholder 4"/>
          <p:cNvSpPr>
            <a:spLocks noGrp="1"/>
          </p:cNvSpPr>
          <p:nvPr>
            <p:ph type="ftr" sz="quarter" idx="11"/>
          </p:nvPr>
        </p:nvSpPr>
        <p:spPr/>
        <p:txBody>
          <a:bodyPr/>
          <a:lstStyle/>
          <a:p>
            <a:r>
              <a:rPr kumimoji="0" lang="pl-PL"/>
              <a:t>HAKAMANA - Wolfgramm-Kingi September 2015</a:t>
            </a:r>
            <a:endParaRPr kumimoji="0" lang="en-US"/>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r>
              <a:rPr kumimoji="0" lang="pl-PL"/>
              <a:t>HAKAMANA - Wolfgramm-Kingi September 2015</a:t>
            </a:r>
            <a:endParaRPr kumimoji="0" lang="en-US"/>
          </a:p>
        </p:txBody>
      </p:sp>
      <p:sp>
        <p:nvSpPr>
          <p:cNvPr id="6" name="Slide Number Placeholder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eaLnBrk="1" latinLnBrk="0" hangingPunct="1"/>
            <a:endParaRPr lang="en-US"/>
          </a:p>
        </p:txBody>
      </p:sp>
      <p:sp>
        <p:nvSpPr>
          <p:cNvPr id="6" name="Footer Placeholder 5"/>
          <p:cNvSpPr>
            <a:spLocks noGrp="1"/>
          </p:cNvSpPr>
          <p:nvPr>
            <p:ph type="ftr" sz="quarter" idx="11"/>
          </p:nvPr>
        </p:nvSpPr>
        <p:spPr/>
        <p:txBody>
          <a:bodyPr/>
          <a:lstStyle/>
          <a:p>
            <a:r>
              <a:rPr kumimoji="0" lang="pl-PL"/>
              <a:t>HAKAMANA - Wolfgramm-Kingi September 2015</a:t>
            </a:r>
            <a:endParaRPr kumimoji="0" lang="en-US"/>
          </a:p>
        </p:txBody>
      </p:sp>
      <p:sp>
        <p:nvSpPr>
          <p:cNvPr id="7" name="Slide Number Placeholder 6"/>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eaLnBrk="1" latinLnBrk="0" hangingPunct="1"/>
            <a:endParaRPr lang="en-US"/>
          </a:p>
        </p:txBody>
      </p:sp>
      <p:sp>
        <p:nvSpPr>
          <p:cNvPr id="8" name="Footer Placeholder 7"/>
          <p:cNvSpPr>
            <a:spLocks noGrp="1"/>
          </p:cNvSpPr>
          <p:nvPr>
            <p:ph type="ftr" sz="quarter" idx="11"/>
          </p:nvPr>
        </p:nvSpPr>
        <p:spPr/>
        <p:txBody>
          <a:bodyPr/>
          <a:lstStyle/>
          <a:p>
            <a:r>
              <a:rPr kumimoji="0" lang="pl-PL"/>
              <a:t>HAKAMANA - Wolfgramm-Kingi September 2015</a:t>
            </a:r>
            <a:endParaRPr kumimoji="0" lang="en-US"/>
          </a:p>
        </p:txBody>
      </p:sp>
      <p:sp>
        <p:nvSpPr>
          <p:cNvPr id="9" name="Slide Number Placeholder 8"/>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lgn="r" eaLnBrk="1" latinLnBrk="0" hangingPunct="1"/>
            <a:endParaRPr lang="en-US"/>
          </a:p>
        </p:txBody>
      </p:sp>
      <p:sp>
        <p:nvSpPr>
          <p:cNvPr id="4" name="Footer Placeholder 3"/>
          <p:cNvSpPr>
            <a:spLocks noGrp="1"/>
          </p:cNvSpPr>
          <p:nvPr>
            <p:ph type="ftr" sz="quarter" idx="11"/>
          </p:nvPr>
        </p:nvSpPr>
        <p:spPr/>
        <p:txBody>
          <a:bodyPr/>
          <a:lstStyle/>
          <a:p>
            <a:r>
              <a:rPr kumimoji="0" lang="pl-PL"/>
              <a:t>HAKAMANA - Wolfgramm-Kingi September 2015</a:t>
            </a:r>
            <a:endParaRPr kumimoji="0" lang="en-US"/>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endParaRPr lang="en-US"/>
          </a:p>
        </p:txBody>
      </p:sp>
      <p:sp>
        <p:nvSpPr>
          <p:cNvPr id="3" name="Footer Placeholder 2"/>
          <p:cNvSpPr>
            <a:spLocks noGrp="1"/>
          </p:cNvSpPr>
          <p:nvPr>
            <p:ph type="ftr" sz="quarter" idx="11"/>
          </p:nvPr>
        </p:nvSpPr>
        <p:spPr/>
        <p:txBody>
          <a:bodyPr/>
          <a:lstStyle/>
          <a:p>
            <a:r>
              <a:rPr kumimoji="0" lang="pl-PL"/>
              <a:t>HAKAMANA - Wolfgramm-Kingi September 2015</a:t>
            </a:r>
            <a:endParaRPr kumimoji="0" lang="en-US"/>
          </a:p>
        </p:txBody>
      </p:sp>
      <p:sp>
        <p:nvSpPr>
          <p:cNvPr id="4" name="Slide Number Placeholder 3"/>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lgn="r" eaLnBrk="1" latinLnBrk="0" hangingPunct="1"/>
            <a:endParaRPr lang="en-US" dirty="0"/>
          </a:p>
        </p:txBody>
      </p:sp>
      <p:sp>
        <p:nvSpPr>
          <p:cNvPr id="6" name="Footer Placeholder 5"/>
          <p:cNvSpPr>
            <a:spLocks noGrp="1"/>
          </p:cNvSpPr>
          <p:nvPr>
            <p:ph type="ftr" sz="quarter" idx="11"/>
          </p:nvPr>
        </p:nvSpPr>
        <p:spPr/>
        <p:txBody>
          <a:bodyPr/>
          <a:lstStyle/>
          <a:p>
            <a:r>
              <a:rPr kumimoji="0" lang="pl-PL"/>
              <a:t>HAKAMANA - Wolfgramm-Kingi September 2015</a:t>
            </a:r>
            <a:endParaRPr kumimoji="0" lang="en-US"/>
          </a:p>
        </p:txBody>
      </p:sp>
      <p:sp>
        <p:nvSpPr>
          <p:cNvPr id="7" name="Slide Number Placeholder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lgn="r" eaLnBrk="1" latinLnBrk="0" hangingPunct="1"/>
            <a:endParaRPr lang="en-US"/>
          </a:p>
        </p:txBody>
      </p:sp>
      <p:sp>
        <p:nvSpPr>
          <p:cNvPr id="6" name="Footer Placeholder 5"/>
          <p:cNvSpPr>
            <a:spLocks noGrp="1"/>
          </p:cNvSpPr>
          <p:nvPr>
            <p:ph type="ftr" sz="quarter" idx="11"/>
          </p:nvPr>
        </p:nvSpPr>
        <p:spPr/>
        <p:txBody>
          <a:bodyPr/>
          <a:lstStyle/>
          <a:p>
            <a:r>
              <a:rPr kumimoji="0" lang="pl-PL"/>
              <a:t>HAKAMANA - Wolfgramm-Kingi September 2015</a:t>
            </a:r>
            <a:endParaRPr kumimoji="0" lang="en-US"/>
          </a:p>
        </p:txBody>
      </p:sp>
      <p:sp>
        <p:nvSpPr>
          <p:cNvPr id="7" name="Slide Number Placeholder 6"/>
          <p:cNvSpPr>
            <a:spLocks noGrp="1"/>
          </p:cNvSpPr>
          <p:nvPr>
            <p:ph type="sldNum" sz="quarter" idx="12"/>
          </p:nvPr>
        </p:nvSpPr>
        <p:spPr>
          <a:xfrm>
            <a:off x="8077200" y="6356350"/>
            <a:ext cx="609600" cy="365125"/>
          </a:xfrm>
        </p:spPr>
        <p:txBody>
          <a:bodyPr/>
          <a:lstStyle/>
          <a:p>
            <a:pPr algn="ctr" eaLnBrk="1" latinLnBrk="0" hangingPunct="1"/>
            <a:fld id="{2BBB5E19-F10A-4C2F-BF6F-11C513378A2E}" type="slidenum">
              <a:rPr kumimoji="0" lang="en-US" smtClean="0"/>
              <a:pPr algn="ctr" eaLnBrk="1" latinLnBrk="0" hangingPunct="1"/>
              <a:t>‹#›</a:t>
            </a:fld>
            <a:endParaRPr kumimoji="0"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r>
              <a:rPr kumimoji="0" lang="pl-PL"/>
              <a:t>HAKAMANA - Wolfgramm-Kingi September 2015</a:t>
            </a:r>
            <a:endParaRPr kumimoji="0" lang="en-US"/>
          </a:p>
        </p:txBody>
      </p:sp>
      <p:sp>
        <p:nvSpPr>
          <p:cNvPr id="6" name="Slide Number Placeholder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r>
              <a:rPr kumimoji="0" lang="pl-PL"/>
              <a:t>HAKAMANA - Wolfgramm-Kingi September 2015</a:t>
            </a:r>
            <a:endParaRPr kumimoji="0" lang="en-US"/>
          </a:p>
        </p:txBody>
      </p:sp>
      <p:sp>
        <p:nvSpPr>
          <p:cNvPr id="6" name="Slide Number Placeholder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914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0842723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0026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17734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5658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086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7200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705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588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700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1757398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361210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r" eaLnBrk="1" latinLnBrk="0" hangingPunct="1"/>
            <a:endParaRPr lang="en-US" dirty="0"/>
          </a:p>
        </p:txBody>
      </p:sp>
      <p:sp>
        <p:nvSpPr>
          <p:cNvPr id="6" name="Footer Placeholder 5"/>
          <p:cNvSpPr>
            <a:spLocks noGrp="1"/>
          </p:cNvSpPr>
          <p:nvPr>
            <p:ph type="ftr" sz="quarter" idx="11"/>
          </p:nvPr>
        </p:nvSpPr>
        <p:spPr>
          <a:xfrm>
            <a:off x="2667000" y="6356350"/>
            <a:ext cx="3352800" cy="365125"/>
          </a:xfrm>
          <a:prstGeom prst="rect">
            <a:avLst/>
          </a:prstGeom>
        </p:spPr>
        <p:txBody>
          <a:bodyPr/>
          <a:lstStyle/>
          <a:p>
            <a:r>
              <a:rPr kumimoji="0" lang="pl-PL"/>
              <a:t>HAKAMANA - Wolfgramm-Kingi 22.07.2015</a:t>
            </a:r>
            <a:endParaRPr kumimoji="0" lang="en-US"/>
          </a:p>
        </p:txBody>
      </p:sp>
      <p:sp>
        <p:nvSpPr>
          <p:cNvPr id="7" name="Slide Number Placeholder 6"/>
          <p:cNvSpPr>
            <a:spLocks noGrp="1"/>
          </p:cNvSpPr>
          <p:nvPr>
            <p:ph type="sldNum" sz="quarter" idx="12"/>
          </p:nvPr>
        </p:nvSpPr>
        <p:spPr>
          <a:xfrm>
            <a:off x="7924800" y="6356350"/>
            <a:ext cx="762000" cy="365125"/>
          </a:xfrm>
          <a:prstGeom prst="rect">
            <a:avLst/>
          </a:prstGeom>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extLst>
      <p:ext uri="{BB962C8B-B14F-4D97-AF65-F5344CB8AC3E}">
        <p14:creationId xmlns:p14="http://schemas.microsoft.com/office/powerpoint/2010/main" val="260143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5.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3D4A8">
                <a:alpha val="1000"/>
                <a:lumMod val="0"/>
                <a:lumOff val="100000"/>
              </a:srgbClr>
            </a:gs>
            <a:gs pos="9000">
              <a:srgbClr val="21D6E0">
                <a:alpha val="59000"/>
                <a:lumMod val="62000"/>
                <a:lumOff val="38000"/>
              </a:srgbClr>
            </a:gs>
            <a:gs pos="100000">
              <a:srgbClr val="0087E6">
                <a:lumMod val="89000"/>
                <a:lumOff val="11000"/>
                <a:alpha val="0"/>
              </a:srgbClr>
            </a:gs>
            <a:gs pos="100000">
              <a:srgbClr val="005CB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spd="slow">
    <p:fade/>
  </p:transition>
  <p:hf hdr="0" dt="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3D4A8">
                <a:alpha val="1000"/>
                <a:lumMod val="0"/>
                <a:lumOff val="100000"/>
              </a:srgbClr>
            </a:gs>
            <a:gs pos="9000">
              <a:srgbClr val="21D6E0">
                <a:alpha val="59000"/>
                <a:lumMod val="62000"/>
                <a:lumOff val="38000"/>
              </a:srgbClr>
            </a:gs>
            <a:gs pos="100000">
              <a:srgbClr val="0087E6">
                <a:lumMod val="89000"/>
                <a:lumOff val="11000"/>
                <a:alpha val="0"/>
              </a:srgbClr>
            </a:gs>
            <a:gs pos="100000">
              <a:srgbClr val="005CBF"/>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3"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spd="slow">
    <p:fade/>
  </p:transition>
  <p:hf hdr="0" dt="0"/>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alpha val="1000"/>
                <a:lumMod val="0"/>
                <a:lumOff val="100000"/>
              </a:srgbClr>
            </a:gs>
            <a:gs pos="9000">
              <a:srgbClr val="21D6E0">
                <a:alpha val="59000"/>
                <a:lumMod val="62000"/>
                <a:lumOff val="38000"/>
              </a:srgbClr>
            </a:gs>
            <a:gs pos="100000">
              <a:srgbClr val="0087E6">
                <a:lumMod val="89000"/>
                <a:lumOff val="11000"/>
                <a:alpha val="0"/>
              </a:srgbClr>
            </a:gs>
            <a:gs pos="100000">
              <a:srgbClr val="005CB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pl-PL"/>
              <a:t>HAKAMANA - Wolfgramm-Kingi September 2015</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spd="slow">
    <p:fade/>
  </p:transition>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2057585"/>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7.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4.xml"/><Relationship Id="rId7" Type="http://schemas.openxmlformats.org/officeDocument/2006/relationships/image" Target="../media/image10.png"/><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10" Type="http://schemas.microsoft.com/office/2007/relationships/hdphoto" Target="../media/hdphoto3.wdp"/><Relationship Id="rId4" Type="http://schemas.openxmlformats.org/officeDocument/2006/relationships/diagramQuickStyle" Target="../diagrams/quickStyle4.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5.xml"/><Relationship Id="rId7" Type="http://schemas.openxmlformats.org/officeDocument/2006/relationships/image" Target="../media/image10.png"/><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10" Type="http://schemas.microsoft.com/office/2007/relationships/hdphoto" Target="../media/hdphoto3.wdp"/><Relationship Id="rId4" Type="http://schemas.openxmlformats.org/officeDocument/2006/relationships/diagramQuickStyle" Target="../diagrams/quickStyle5.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15.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7.xml"/><Relationship Id="rId13" Type="http://schemas.microsoft.com/office/2007/relationships/hdphoto" Target="../media/hdphoto3.wdp"/><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9.png"/><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8.xml"/><Relationship Id="rId7" Type="http://schemas.openxmlformats.org/officeDocument/2006/relationships/image" Target="../media/image9.png"/><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emf"/><Relationship Id="rId1" Type="http://schemas.openxmlformats.org/officeDocument/2006/relationships/slideLayout" Target="../slideLayouts/slideLayout15.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9.xml"/><Relationship Id="rId7" Type="http://schemas.openxmlformats.org/officeDocument/2006/relationships/image" Target="../media/image28.png"/><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11" Type="http://schemas.microsoft.com/office/2007/relationships/hdphoto" Target="../media/hdphoto3.wdp"/><Relationship Id="rId5" Type="http://schemas.openxmlformats.org/officeDocument/2006/relationships/diagramColors" Target="../diagrams/colors9.xml"/><Relationship Id="rId10" Type="http://schemas.openxmlformats.org/officeDocument/2006/relationships/image" Target="../media/image9.png"/><Relationship Id="rId4" Type="http://schemas.openxmlformats.org/officeDocument/2006/relationships/diagramQuickStyle" Target="../diagrams/quickStyle9.xml"/><Relationship Id="rId9"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0.xml"/><Relationship Id="rId7" Type="http://schemas.openxmlformats.org/officeDocument/2006/relationships/image" Target="../media/image10.png"/><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10" Type="http://schemas.microsoft.com/office/2007/relationships/hdphoto" Target="../media/hdphoto3.wdp"/><Relationship Id="rId4" Type="http://schemas.openxmlformats.org/officeDocument/2006/relationships/diagramQuickStyle" Target="../diagrams/quickStyle10.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10" Type="http://schemas.microsoft.com/office/2007/relationships/hdphoto" Target="../media/hdphoto5.wdp"/><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5.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45.png"/><Relationship Id="rId2" Type="http://schemas.openxmlformats.org/officeDocument/2006/relationships/diagramData" Target="../diagrams/data11.xml"/><Relationship Id="rId1" Type="http://schemas.openxmlformats.org/officeDocument/2006/relationships/slideLayout" Target="../slideLayouts/slideLayout29.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10" Type="http://schemas.microsoft.com/office/2007/relationships/hdphoto" Target="../media/hdphoto5.wdp"/><Relationship Id="rId4" Type="http://schemas.openxmlformats.org/officeDocument/2006/relationships/diagramQuickStyle" Target="../diagrams/quickStyle2.xml"/><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10" Type="http://schemas.microsoft.com/office/2007/relationships/hdphoto" Target="../media/hdphoto3.wdp"/><Relationship Id="rId4" Type="http://schemas.openxmlformats.org/officeDocument/2006/relationships/diagramQuickStyle" Target="../diagrams/quickStyle3.xml"/><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microsoft.com/office/2007/relationships/hdphoto" Target="../media/hdphoto3.wdp"/><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4.xml"/><Relationship Id="rId7" Type="http://schemas.openxmlformats.org/officeDocument/2006/relationships/image" Target="../media/image10.png"/><Relationship Id="rId2" Type="http://schemas.openxmlformats.org/officeDocument/2006/relationships/diagramData" Target="../diagrams/data14.xml"/><Relationship Id="rId1" Type="http://schemas.openxmlformats.org/officeDocument/2006/relationships/slideLayout" Target="../slideLayouts/slideLayout15.xml"/><Relationship Id="rId6" Type="http://schemas.microsoft.com/office/2007/relationships/diagramDrawing" Target="../diagrams/drawing14.xml"/><Relationship Id="rId5" Type="http://schemas.openxmlformats.org/officeDocument/2006/relationships/diagramColors" Target="../diagrams/colors14.xml"/><Relationship Id="rId10" Type="http://schemas.microsoft.com/office/2007/relationships/hdphoto" Target="../media/hdphoto7.wdp"/><Relationship Id="rId4" Type="http://schemas.openxmlformats.org/officeDocument/2006/relationships/diagramQuickStyle" Target="../diagrams/quickStyle14.xml"/><Relationship Id="rId9"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5.xml"/><Relationship Id="rId6" Type="http://schemas.microsoft.com/office/2007/relationships/hdphoto" Target="../media/hdphoto7.wdp"/><Relationship Id="rId5" Type="http://schemas.openxmlformats.org/officeDocument/2006/relationships/image" Target="../media/image60.png"/><Relationship Id="rId4" Type="http://schemas.openxmlformats.org/officeDocument/2006/relationships/hyperlink" Target="mailto:tania.wolfgramm@gmai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gif"/><Relationship Id="rId1" Type="http://schemas.openxmlformats.org/officeDocument/2006/relationships/slideLayout" Target="../slideLayouts/slideLayout25.xml"/><Relationship Id="rId4" Type="http://schemas.microsoft.com/office/2007/relationships/hdphoto" Target="../media/hdphoto3.wdp"/></Relationships>
</file>

<file path=ppt/slides/_rels/slide7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mailto:tania.wolfgramm@gmail.com" TargetMode="External"/><Relationship Id="rId7" Type="http://schemas.openxmlformats.org/officeDocument/2006/relationships/hyperlink" Target="http://www.planetmaori.com/"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hyperlink" Target="http://www.smartpathhealthcare.com/" TargetMode="External"/><Relationship Id="rId5" Type="http://schemas.openxmlformats.org/officeDocument/2006/relationships/hyperlink" Target="http://www.poukapua.com/" TargetMode="External"/><Relationship Id="rId10" Type="http://schemas.microsoft.com/office/2007/relationships/hdphoto" Target="../media/hdphoto3.wdp"/><Relationship Id="rId4" Type="http://schemas.openxmlformats.org/officeDocument/2006/relationships/hyperlink" Target="http://www.hakamana.com/" TargetMode="Externa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5.xml"/><Relationship Id="rId5" Type="http://schemas.microsoft.com/office/2007/relationships/hdphoto" Target="../media/hdphoto3.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5452" y="0"/>
            <a:ext cx="5400600" cy="1800200"/>
          </a:xfrm>
        </p:spPr>
        <p:txBody>
          <a:bodyPr>
            <a:normAutofit fontScale="90000"/>
          </a:bodyPr>
          <a:lstStyle/>
          <a:p>
            <a:pPr algn="l"/>
            <a:r>
              <a:rPr lang="en-US" sz="6700" b="1" dirty="0">
                <a:solidFill>
                  <a:schemeClr val="tx1"/>
                </a:solidFill>
                <a:effectLst/>
                <a:latin typeface="Copperplate Gothic Bold" panose="020E0705020206020404" pitchFamily="34" charset="0"/>
              </a:rPr>
              <a:t> HAKAMANA</a:t>
            </a:r>
            <a:br>
              <a:rPr lang="en-US" sz="6000" b="1" dirty="0">
                <a:solidFill>
                  <a:srgbClr val="002060"/>
                </a:solidFill>
              </a:rPr>
            </a:br>
            <a:r>
              <a:rPr lang="en-US" b="1" dirty="0"/>
              <a:t>      </a:t>
            </a:r>
          </a:p>
        </p:txBody>
      </p:sp>
      <p:pic>
        <p:nvPicPr>
          <p:cNvPr id="7" name="Picture 6"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501254">
            <a:off x="1252648" y="235576"/>
            <a:ext cx="680485" cy="671173"/>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pic>
        <p:nvPicPr>
          <p:cNvPr id="8" name="Picture 2" descr="58880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082640"/>
            <a:ext cx="6588224" cy="5658728"/>
          </a:xfrm>
          <a:prstGeom prst="rect">
            <a:avLst/>
          </a:prstGeom>
          <a:noFill/>
          <a:ln>
            <a:noFill/>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r>
              <a:rPr kumimoji="0" lang="pl-PL"/>
              <a:t>HAKAMANA - Wolfgramm-Kingi September 2015</a:t>
            </a:r>
            <a:endParaRPr kumimoji="0" lang="en-US" dirty="0"/>
          </a:p>
        </p:txBody>
      </p:sp>
      <p:sp>
        <p:nvSpPr>
          <p:cNvPr id="5" name="Slide Number Placeholder 4"/>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147248239"/>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179512" y="0"/>
            <a:ext cx="8352159" cy="696044"/>
          </a:xfrm>
        </p:spPr>
        <p:txBody>
          <a:bodyPr>
            <a:normAutofit/>
          </a:bodyPr>
          <a:lstStyle/>
          <a:p>
            <a:r>
              <a:rPr lang="en-NZ" altLang="en-US" sz="3200" dirty="0">
                <a:solidFill>
                  <a:srgbClr val="002060"/>
                </a:solidFill>
                <a:latin typeface="Copperplate Gothic Bold" panose="020E0705020206020404" pitchFamily="34" charset="0"/>
              </a:rPr>
              <a:t>HAKAMANA</a:t>
            </a:r>
            <a:r>
              <a:rPr lang="en-NZ" altLang="en-US" sz="2000" dirty="0">
                <a:solidFill>
                  <a:srgbClr val="002060"/>
                </a:solidFill>
                <a:latin typeface="Copperplate Gothic Bold" panose="020E0705020206020404" pitchFamily="34" charset="0"/>
              </a:rPr>
              <a:t> – </a:t>
            </a:r>
            <a:r>
              <a:rPr lang="en-NZ" altLang="en-US" sz="2200" dirty="0">
                <a:solidFill>
                  <a:srgbClr val="002060"/>
                </a:solidFill>
                <a:latin typeface="Copperplate Gothic Bold" panose="020E0705020206020404" pitchFamily="34" charset="0"/>
              </a:rPr>
              <a:t>Co-design, Activate, Transform</a:t>
            </a:r>
            <a:endParaRPr lang="en-NZ" altLang="en-US" sz="2200" dirty="0">
              <a:solidFill>
                <a:srgbClr val="7030A0"/>
              </a:solidFill>
              <a:latin typeface="Copperplate Gothic Bold" panose="020E0705020206020404" pitchFamily="34" charset="0"/>
            </a:endParaRP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369332"/>
          </a:xfrm>
          <a:prstGeom prst="rect">
            <a:avLst/>
          </a:prstGeom>
          <a:noFill/>
        </p:spPr>
        <p:txBody>
          <a:bodyPr wrap="square" rtlCol="0">
            <a:spAutoFit/>
          </a:bodyPr>
          <a:lstStyle/>
          <a:p>
            <a:r>
              <a:rPr lang="en-NZ" b="1" dirty="0">
                <a:solidFill>
                  <a:srgbClr val="C00000"/>
                </a:solidFill>
                <a:latin typeface="+mj-lt"/>
              </a:rPr>
              <a:t>IO</a:t>
            </a:r>
          </a:p>
        </p:txBody>
      </p:sp>
      <p:sp>
        <p:nvSpPr>
          <p:cNvPr id="14" name="TextBox 13"/>
          <p:cNvSpPr txBox="1"/>
          <p:nvPr/>
        </p:nvSpPr>
        <p:spPr>
          <a:xfrm>
            <a:off x="4425578" y="6021288"/>
            <a:ext cx="539725" cy="369332"/>
          </a:xfrm>
          <a:prstGeom prst="rect">
            <a:avLst/>
          </a:prstGeom>
          <a:noFill/>
        </p:spPr>
        <p:txBody>
          <a:bodyPr wrap="square" rtlCol="0">
            <a:spAutoFit/>
          </a:bodyPr>
          <a:lstStyle/>
          <a:p>
            <a:r>
              <a:rPr lang="en-NZ" b="1" dirty="0">
                <a:solidFill>
                  <a:srgbClr val="C00000"/>
                </a:solidFill>
                <a:latin typeface="+mj-lt"/>
              </a:rPr>
              <a:t>EA</a:t>
            </a: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a:solidFill>
                  <a:srgbClr val="C00000"/>
                </a:solidFill>
                <a:latin typeface="+mj-lt"/>
              </a:rPr>
              <a:t>AU</a:t>
            </a: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a:solidFill>
                  <a:srgbClr val="C00000"/>
                </a:solidFill>
                <a:latin typeface="+mj-lt"/>
              </a:rPr>
              <a:t>UI</a:t>
            </a:r>
          </a:p>
        </p:txBody>
      </p:sp>
      <p:sp>
        <p:nvSpPr>
          <p:cNvPr id="17" name="TextBox 16"/>
          <p:cNvSpPr txBox="1"/>
          <p:nvPr/>
        </p:nvSpPr>
        <p:spPr>
          <a:xfrm>
            <a:off x="6732240" y="4320044"/>
            <a:ext cx="539725" cy="369332"/>
          </a:xfrm>
          <a:prstGeom prst="rect">
            <a:avLst/>
          </a:prstGeom>
          <a:noFill/>
        </p:spPr>
        <p:txBody>
          <a:bodyPr wrap="square" rtlCol="0">
            <a:spAutoFit/>
          </a:bodyPr>
          <a:lstStyle/>
          <a:p>
            <a:r>
              <a:rPr lang="en-NZ" b="1" dirty="0">
                <a:solidFill>
                  <a:srgbClr val="C00000"/>
                </a:solidFill>
                <a:latin typeface="+mj-lt"/>
              </a:rPr>
              <a:t>OE</a:t>
            </a:r>
          </a:p>
        </p:txBody>
      </p:sp>
      <p:sp>
        <p:nvSpPr>
          <p:cNvPr id="2" name="TextBox 1"/>
          <p:cNvSpPr txBox="1"/>
          <p:nvPr/>
        </p:nvSpPr>
        <p:spPr>
          <a:xfrm>
            <a:off x="6348416" y="1603963"/>
            <a:ext cx="1847098" cy="338554"/>
          </a:xfrm>
          <a:prstGeom prst="rect">
            <a:avLst/>
          </a:prstGeom>
          <a:noFill/>
        </p:spPr>
        <p:txBody>
          <a:bodyPr wrap="square" rtlCol="0">
            <a:spAutoFit/>
          </a:bodyPr>
          <a:lstStyle/>
          <a:p>
            <a:r>
              <a:rPr lang="en-NZ" sz="1600" b="1" dirty="0"/>
              <a:t>Design Concepts</a:t>
            </a:r>
          </a:p>
        </p:txBody>
      </p:sp>
      <p:sp>
        <p:nvSpPr>
          <p:cNvPr id="18" name="TextBox 17"/>
          <p:cNvSpPr txBox="1"/>
          <p:nvPr/>
        </p:nvSpPr>
        <p:spPr>
          <a:xfrm>
            <a:off x="3828190" y="6390620"/>
            <a:ext cx="1847098" cy="338554"/>
          </a:xfrm>
          <a:prstGeom prst="rect">
            <a:avLst/>
          </a:prstGeom>
          <a:noFill/>
        </p:spPr>
        <p:txBody>
          <a:bodyPr wrap="square" rtlCol="0">
            <a:spAutoFit/>
          </a:bodyPr>
          <a:lstStyle/>
          <a:p>
            <a:r>
              <a:rPr lang="en-NZ" sz="1600" b="1" dirty="0"/>
              <a:t>Evaluate / Learn</a:t>
            </a:r>
          </a:p>
        </p:txBody>
      </p:sp>
      <p:sp>
        <p:nvSpPr>
          <p:cNvPr id="19" name="TextBox 18"/>
          <p:cNvSpPr txBox="1"/>
          <p:nvPr/>
        </p:nvSpPr>
        <p:spPr>
          <a:xfrm>
            <a:off x="7164288" y="4108294"/>
            <a:ext cx="1320378" cy="584775"/>
          </a:xfrm>
          <a:prstGeom prst="rect">
            <a:avLst/>
          </a:prstGeom>
          <a:noFill/>
        </p:spPr>
        <p:txBody>
          <a:bodyPr wrap="square" rtlCol="0">
            <a:spAutoFit/>
          </a:bodyPr>
          <a:lstStyle/>
          <a:p>
            <a:r>
              <a:rPr lang="en-NZ" sz="1600" b="1" dirty="0"/>
              <a:t>Connect</a:t>
            </a:r>
          </a:p>
          <a:p>
            <a:r>
              <a:rPr lang="en-NZ" sz="1600" b="1" dirty="0"/>
              <a:t>Collaborate</a:t>
            </a:r>
          </a:p>
        </p:txBody>
      </p:sp>
      <p:sp>
        <p:nvSpPr>
          <p:cNvPr id="20" name="TextBox 19"/>
          <p:cNvSpPr txBox="1"/>
          <p:nvPr/>
        </p:nvSpPr>
        <p:spPr>
          <a:xfrm>
            <a:off x="832359" y="4212322"/>
            <a:ext cx="1176921" cy="584775"/>
          </a:xfrm>
          <a:prstGeom prst="rect">
            <a:avLst/>
          </a:prstGeom>
          <a:noFill/>
        </p:spPr>
        <p:txBody>
          <a:bodyPr wrap="square" rtlCol="0">
            <a:spAutoFit/>
          </a:bodyPr>
          <a:lstStyle/>
          <a:p>
            <a:r>
              <a:rPr lang="en-NZ" sz="1600" b="1" dirty="0"/>
              <a:t>Realise Outcomes</a:t>
            </a:r>
          </a:p>
        </p:txBody>
      </p:sp>
      <p:sp>
        <p:nvSpPr>
          <p:cNvPr id="22" name="TextBox 21"/>
          <p:cNvSpPr txBox="1"/>
          <p:nvPr/>
        </p:nvSpPr>
        <p:spPr>
          <a:xfrm>
            <a:off x="1540042" y="1495944"/>
            <a:ext cx="1463274" cy="338554"/>
          </a:xfrm>
          <a:prstGeom prst="rect">
            <a:avLst/>
          </a:prstGeom>
          <a:noFill/>
        </p:spPr>
        <p:txBody>
          <a:bodyPr wrap="square" rtlCol="0">
            <a:spAutoFit/>
          </a:bodyPr>
          <a:lstStyle/>
          <a:p>
            <a:r>
              <a:rPr lang="en-NZ" sz="1600" b="1" dirty="0"/>
              <a:t>Lead / Share</a:t>
            </a:r>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 Box 5"/>
          <p:cNvSpPr txBox="1"/>
          <p:nvPr/>
        </p:nvSpPr>
        <p:spPr>
          <a:xfrm>
            <a:off x="5471351" y="816491"/>
            <a:ext cx="2050604" cy="57606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0"/>
              </a:spcAft>
              <a:defRPr/>
            </a:pPr>
            <a:r>
              <a:rPr lang="en-NZ" sz="1300" b="1" dirty="0">
                <a:solidFill>
                  <a:srgbClr val="042655"/>
                </a:solidFill>
                <a:ea typeface="Calibri"/>
                <a:cs typeface="Times New Roman"/>
              </a:rPr>
              <a:t>Vision / Values / Ethics </a:t>
            </a:r>
          </a:p>
          <a:p>
            <a:pPr>
              <a:lnSpc>
                <a:spcPct val="115000"/>
              </a:lnSpc>
              <a:spcAft>
                <a:spcPts val="0"/>
              </a:spcAft>
              <a:defRPr/>
            </a:pPr>
            <a:r>
              <a:rPr lang="en-NZ" sz="1300" b="1" dirty="0">
                <a:solidFill>
                  <a:srgbClr val="042655"/>
                </a:solidFill>
                <a:ea typeface="Calibri"/>
                <a:cs typeface="Times New Roman"/>
              </a:rPr>
              <a:t>Conceptualise / Engage</a:t>
            </a:r>
          </a:p>
          <a:p>
            <a:pPr>
              <a:lnSpc>
                <a:spcPct val="115000"/>
              </a:lnSpc>
              <a:spcAft>
                <a:spcPts val="1100"/>
              </a:spcAft>
              <a:defRPr/>
            </a:pPr>
            <a:endParaRPr lang="en-NZ" sz="1100" dirty="0">
              <a:solidFill>
                <a:srgbClr val="042655"/>
              </a:solidFill>
              <a:ea typeface="Calibri"/>
              <a:cs typeface="Times New Roman"/>
            </a:endParaRPr>
          </a:p>
          <a:p>
            <a:pPr>
              <a:lnSpc>
                <a:spcPct val="115000"/>
              </a:lnSpc>
              <a:spcAft>
                <a:spcPts val="1100"/>
              </a:spcAft>
              <a:defRPr/>
            </a:pPr>
            <a:r>
              <a:rPr lang="en-NZ" sz="1100" dirty="0">
                <a:solidFill>
                  <a:srgbClr val="042655"/>
                </a:solidFill>
                <a:ea typeface="Calibri"/>
                <a:cs typeface="Times New Roman"/>
              </a:rPr>
              <a:t> </a:t>
            </a:r>
          </a:p>
        </p:txBody>
      </p:sp>
      <p:sp>
        <p:nvSpPr>
          <p:cNvPr id="33" name="Text Box 8"/>
          <p:cNvSpPr txBox="1">
            <a:spLocks noChangeArrowheads="1"/>
          </p:cNvSpPr>
          <p:nvPr/>
        </p:nvSpPr>
        <p:spPr bwMode="auto">
          <a:xfrm>
            <a:off x="7490735" y="2458339"/>
            <a:ext cx="1473754" cy="765175"/>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Co-Design / Define</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Strategise / Plan</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Strengthen teams</a:t>
            </a: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4" name="Text Box 9"/>
          <p:cNvSpPr txBox="1">
            <a:spLocks noChangeArrowheads="1"/>
          </p:cNvSpPr>
          <p:nvPr/>
        </p:nvSpPr>
        <p:spPr bwMode="auto">
          <a:xfrm>
            <a:off x="6788150" y="5238750"/>
            <a:ext cx="1887538" cy="782638"/>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Activate / Implement</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Integrate Operations</a:t>
            </a:r>
          </a:p>
          <a:p>
            <a:pPr>
              <a:lnSpc>
                <a:spcPct val="115000"/>
              </a:lnSpc>
              <a:spcBef>
                <a:spcPct val="0"/>
              </a:spcBef>
              <a:spcAft>
                <a:spcPts val="1100"/>
              </a:spcAft>
              <a:buClrTx/>
              <a:buSzTx/>
              <a:buFontTx/>
              <a:buNone/>
            </a:pPr>
            <a:r>
              <a:rPr lang="en-NZ" altLang="en-US" sz="1300" b="1" dirty="0">
                <a:solidFill>
                  <a:srgbClr val="042655"/>
                </a:solidFill>
                <a:ea typeface="Calibri" pitchFamily="34" charset="0"/>
                <a:cs typeface="Times New Roman" pitchFamily="18" charset="0"/>
              </a:rPr>
              <a:t>Roles / Responsibilities</a:t>
            </a: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5" name="Text Box 10"/>
          <p:cNvSpPr txBox="1">
            <a:spLocks noChangeArrowheads="1"/>
          </p:cNvSpPr>
          <p:nvPr/>
        </p:nvSpPr>
        <p:spPr bwMode="auto">
          <a:xfrm>
            <a:off x="565909" y="5238750"/>
            <a:ext cx="1705770" cy="782638"/>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Reflect / Learn</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Measure / Analyse</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Quality Improvement</a:t>
            </a:r>
          </a:p>
        </p:txBody>
      </p:sp>
      <p:sp>
        <p:nvSpPr>
          <p:cNvPr id="36" name="Text Box 11"/>
          <p:cNvSpPr txBox="1">
            <a:spLocks noChangeArrowheads="1"/>
          </p:cNvSpPr>
          <p:nvPr/>
        </p:nvSpPr>
        <p:spPr bwMode="auto">
          <a:xfrm>
            <a:off x="179512" y="2423617"/>
            <a:ext cx="1584175" cy="792163"/>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Achieve Outcomes</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Sustain Benefits</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Share success</a:t>
            </a:r>
          </a:p>
          <a:p>
            <a:pPr>
              <a:lnSpc>
                <a:spcPct val="115000"/>
              </a:lnSpc>
              <a:spcBef>
                <a:spcPct val="0"/>
              </a:spcBef>
              <a:spcAft>
                <a:spcPts val="1100"/>
              </a:spcAft>
              <a:buClrTx/>
              <a:buSzTx/>
              <a:buFontTx/>
              <a:buNone/>
            </a:pPr>
            <a:endParaRPr lang="en-NZ" altLang="en-US" sz="1100"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7" name="Title 1"/>
          <p:cNvSpPr txBox="1">
            <a:spLocks/>
          </p:cNvSpPr>
          <p:nvPr/>
        </p:nvSpPr>
        <p:spPr>
          <a:xfrm>
            <a:off x="556839" y="512152"/>
            <a:ext cx="1996426" cy="608677"/>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NZ" altLang="en-US" sz="3200" dirty="0">
                <a:solidFill>
                  <a:srgbClr val="002060"/>
                </a:solidFill>
                <a:latin typeface="Copperplate Gothic Bold" panose="020E0705020206020404" pitchFamily="34" charset="0"/>
              </a:rPr>
              <a:t>Journey</a:t>
            </a:r>
            <a:endParaRPr lang="en-NZ" altLang="en-US" sz="2200" dirty="0">
              <a:solidFill>
                <a:srgbClr val="7030A0"/>
              </a:solidFill>
              <a:latin typeface="Copperplate Gothic Bold" panose="020E0705020206020404" pitchFamily="34" charset="0"/>
            </a:endParaRPr>
          </a:p>
        </p:txBody>
      </p:sp>
      <p:pic>
        <p:nvPicPr>
          <p:cNvPr id="38" name="Picture 37"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3" name="Footer Placeholder 2"/>
          <p:cNvSpPr>
            <a:spLocks noGrp="1"/>
          </p:cNvSpPr>
          <p:nvPr>
            <p:ph type="ftr" sz="quarter" idx="11"/>
          </p:nvPr>
        </p:nvSpPr>
        <p:spPr>
          <a:xfrm>
            <a:off x="122277" y="6390620"/>
            <a:ext cx="3352800" cy="365125"/>
          </a:xfrm>
        </p:spPr>
        <p:txBody>
          <a:bodyPr/>
          <a:lstStyle/>
          <a:p>
            <a:r>
              <a:rPr kumimoji="0" lang="pl-PL"/>
              <a:t>HAKAMANA - Wolfgramm-Kingi September 2015</a:t>
            </a:r>
            <a:endParaRPr kumimoji="0" lang="en-US"/>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10</a:t>
            </a:fld>
            <a:endParaRPr kumimoji="0" lang="en-US"/>
          </a:p>
        </p:txBody>
      </p:sp>
    </p:spTree>
    <p:extLst>
      <p:ext uri="{BB962C8B-B14F-4D97-AF65-F5344CB8AC3E}">
        <p14:creationId xmlns:p14="http://schemas.microsoft.com/office/powerpoint/2010/main" val="1269291755"/>
      </p:ext>
    </p:extLst>
  </p:cSld>
  <p:clrMapOvr>
    <a:masterClrMapping/>
  </p:clrMapOvr>
  <p:transition spd="slow">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764704"/>
            <a:ext cx="8229600" cy="5904656"/>
          </a:xfrm>
        </p:spPr>
        <p:txBody>
          <a:bodyPr>
            <a:normAutofit fontScale="55000" lnSpcReduction="20000"/>
          </a:bodyPr>
          <a:lstStyle/>
          <a:p>
            <a:pPr marL="0" indent="0" algn="ctr">
              <a:buNone/>
            </a:pPr>
            <a:r>
              <a:rPr lang="en-NZ" sz="4400" i="1" dirty="0"/>
              <a:t>Critical theory allowed us to name and frame our situation</a:t>
            </a:r>
            <a:endParaRPr lang="en-NZ" sz="4400" dirty="0"/>
          </a:p>
          <a:p>
            <a:pPr marL="0" indent="0" algn="ctr">
              <a:buNone/>
            </a:pPr>
            <a:r>
              <a:rPr lang="en-NZ" sz="4400" i="1" dirty="0"/>
              <a:t>… it has given us a sense of present realities.</a:t>
            </a:r>
          </a:p>
          <a:p>
            <a:pPr marL="0" indent="0" algn="ctr">
              <a:buNone/>
            </a:pPr>
            <a:endParaRPr lang="en-NZ" sz="1500" dirty="0"/>
          </a:p>
          <a:p>
            <a:pPr marL="0" indent="0" algn="ctr">
              <a:buNone/>
            </a:pPr>
            <a:r>
              <a:rPr lang="en-NZ" sz="4400" i="1" dirty="0"/>
              <a:t>Now the onus is on our shoulders to create</a:t>
            </a:r>
            <a:endParaRPr lang="en-NZ" sz="4400" dirty="0"/>
          </a:p>
          <a:p>
            <a:pPr marL="0" indent="0" algn="ctr">
              <a:buNone/>
            </a:pPr>
            <a:r>
              <a:rPr lang="en-NZ" sz="4400" i="1" dirty="0"/>
              <a:t>… to essentially imagine a possible future for us.</a:t>
            </a:r>
          </a:p>
          <a:p>
            <a:pPr marL="0" indent="0" algn="ctr">
              <a:buNone/>
            </a:pPr>
            <a:endParaRPr lang="en-NZ" sz="1700" dirty="0"/>
          </a:p>
          <a:p>
            <a:pPr marL="0" indent="0" algn="ctr">
              <a:buNone/>
            </a:pPr>
            <a:r>
              <a:rPr lang="en-NZ" sz="4400" i="1" dirty="0"/>
              <a:t>This requires our creative processes to kick in</a:t>
            </a:r>
            <a:endParaRPr lang="en-NZ" sz="4400" dirty="0"/>
          </a:p>
          <a:p>
            <a:pPr marL="0" indent="0" algn="ctr">
              <a:buNone/>
            </a:pPr>
            <a:r>
              <a:rPr lang="en-NZ" sz="4400" i="1" dirty="0"/>
              <a:t>… as they do when we create an art piece.”</a:t>
            </a:r>
          </a:p>
          <a:p>
            <a:pPr marL="0" indent="0" algn="ctr">
              <a:buNone/>
            </a:pPr>
            <a:endParaRPr lang="en-NZ" sz="1700" dirty="0"/>
          </a:p>
          <a:p>
            <a:pPr marL="0" indent="0" algn="r">
              <a:buNone/>
            </a:pPr>
            <a:r>
              <a:rPr lang="en-NZ" sz="2900" i="1" dirty="0"/>
              <a:t>(Professor Gregory Cajete, Aotearoa New Zealand 2009)</a:t>
            </a:r>
          </a:p>
          <a:p>
            <a:pPr marL="0" indent="0" algn="r">
              <a:buNone/>
            </a:pPr>
            <a:endParaRPr lang="en-NZ" sz="2500" i="1" dirty="0"/>
          </a:p>
          <a:p>
            <a:pPr marL="0" indent="0" algn="ctr">
              <a:lnSpc>
                <a:spcPct val="150000"/>
              </a:lnSpc>
              <a:buNone/>
            </a:pPr>
            <a:r>
              <a:rPr lang="en-NZ" sz="6500" dirty="0">
                <a:latin typeface="Copperplate Gothic Bold" panose="020E0705020206020404" pitchFamily="34" charset="0"/>
              </a:rPr>
              <a:t>HAKAMANA</a:t>
            </a:r>
            <a:r>
              <a:rPr lang="en-NZ" sz="4400" b="1" i="1" dirty="0"/>
              <a:t> </a:t>
            </a:r>
          </a:p>
          <a:p>
            <a:pPr marL="0" indent="0" algn="ctr">
              <a:lnSpc>
                <a:spcPct val="150000"/>
              </a:lnSpc>
              <a:buNone/>
            </a:pPr>
            <a:r>
              <a:rPr lang="en-NZ" sz="4400" b="1" i="1" dirty="0"/>
              <a:t>your vision … your </a:t>
            </a:r>
            <a:r>
              <a:rPr lang="en-NZ" sz="4400" b="1" i="1" dirty="0" err="1"/>
              <a:t>kaupapa</a:t>
            </a:r>
            <a:endParaRPr lang="en-NZ" sz="4400" b="1" i="1" dirty="0"/>
          </a:p>
          <a:p>
            <a:pPr marL="0" indent="0" algn="ctr">
              <a:lnSpc>
                <a:spcPct val="150000"/>
              </a:lnSpc>
              <a:buNone/>
            </a:pPr>
            <a:r>
              <a:rPr lang="en-NZ" sz="4400" b="1" i="1" dirty="0"/>
              <a:t>be creative … be co-creative</a:t>
            </a:r>
          </a:p>
          <a:p>
            <a:pPr marL="0" indent="0" algn="ctr">
              <a:lnSpc>
                <a:spcPct val="150000"/>
              </a:lnSpc>
              <a:buNone/>
            </a:pPr>
            <a:r>
              <a:rPr lang="en-NZ" sz="4400" b="1" i="1" dirty="0"/>
              <a:t>dream – be – do – live - thrive</a:t>
            </a:r>
          </a:p>
          <a:p>
            <a:endParaRPr lang="en-NZ" dirty="0"/>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11</a:t>
            </a:fld>
            <a:endParaRPr kumimoji="0" lang="en-US"/>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8" name="Footer Placeholder 7"/>
          <p:cNvSpPr>
            <a:spLocks noGrp="1"/>
          </p:cNvSpPr>
          <p:nvPr>
            <p:ph type="ftr" sz="quarter" idx="11"/>
          </p:nvPr>
        </p:nvSpPr>
        <p:spPr>
          <a:xfrm>
            <a:off x="4716016" y="6309320"/>
            <a:ext cx="3352800" cy="365125"/>
          </a:xfrm>
        </p:spPr>
        <p:txBody>
          <a:bodyPr/>
          <a:lstStyle/>
          <a:p>
            <a:r>
              <a:rPr kumimoji="0" lang="pl-PL" dirty="0"/>
              <a:t>HAKAMANA - Wolfgramm-Kingi September 2015</a:t>
            </a:r>
            <a:endParaRPr kumimoji="0" lang="en-US" dirty="0"/>
          </a:p>
        </p:txBody>
      </p:sp>
    </p:spTree>
    <p:extLst>
      <p:ext uri="{BB962C8B-B14F-4D97-AF65-F5344CB8AC3E}">
        <p14:creationId xmlns:p14="http://schemas.microsoft.com/office/powerpoint/2010/main" val="2119289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12</a:t>
            </a:fld>
            <a:endParaRPr kumimoji="0" lang="en-US"/>
          </a:p>
        </p:txBody>
      </p:sp>
      <p:sp>
        <p:nvSpPr>
          <p:cNvPr id="4" name="Title 1"/>
          <p:cNvSpPr txBox="1">
            <a:spLocks/>
          </p:cNvSpPr>
          <p:nvPr/>
        </p:nvSpPr>
        <p:spPr>
          <a:xfrm>
            <a:off x="724677" y="745637"/>
            <a:ext cx="7199312" cy="944563"/>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4000" b="1" u="sng" dirty="0">
                <a:solidFill>
                  <a:srgbClr val="002060"/>
                </a:solidFill>
              </a:rPr>
              <a:t>Case Studies</a:t>
            </a:r>
            <a:endParaRPr lang="en-NZ" altLang="en-US" sz="4000" b="1" u="sng" dirty="0"/>
          </a:p>
        </p:txBody>
      </p:sp>
      <p:sp>
        <p:nvSpPr>
          <p:cNvPr id="6" name="Title 1"/>
          <p:cNvSpPr txBox="1">
            <a:spLocks/>
          </p:cNvSpPr>
          <p:nvPr/>
        </p:nvSpPr>
        <p:spPr>
          <a:xfrm>
            <a:off x="885148" y="1844824"/>
            <a:ext cx="6768752" cy="108012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4800" b="1" dirty="0">
                <a:solidFill>
                  <a:srgbClr val="002060"/>
                </a:solidFill>
              </a:rPr>
              <a:t>The application of</a:t>
            </a:r>
            <a:r>
              <a:rPr lang="en-NZ" sz="4800" b="1" dirty="0">
                <a:solidFill>
                  <a:srgbClr val="002060"/>
                </a:solidFill>
                <a:latin typeface="Copperplate Gothic Bold" panose="020E0705020206020404" pitchFamily="34" charset="0"/>
              </a:rPr>
              <a:t>     </a:t>
            </a:r>
          </a:p>
        </p:txBody>
      </p:sp>
      <p:pic>
        <p:nvPicPr>
          <p:cNvPr id="7" name="Picture 6"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4141894"/>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5" name="Footer Placeholder 4"/>
          <p:cNvSpPr>
            <a:spLocks noGrp="1"/>
          </p:cNvSpPr>
          <p:nvPr>
            <p:ph type="ftr" sz="quarter" idx="11"/>
          </p:nvPr>
        </p:nvSpPr>
        <p:spPr>
          <a:xfrm>
            <a:off x="5076056" y="6381328"/>
            <a:ext cx="3352800" cy="365125"/>
          </a:xfrm>
        </p:spPr>
        <p:txBody>
          <a:bodyPr/>
          <a:lstStyle/>
          <a:p>
            <a:r>
              <a:rPr kumimoji="0" lang="pl-PL" dirty="0"/>
              <a:t>HAKAMANA - Wolfgramm-Kingi September 2015</a:t>
            </a:r>
            <a:endParaRPr kumimoji="0" lang="en-US" dirty="0"/>
          </a:p>
        </p:txBody>
      </p:sp>
      <p:sp>
        <p:nvSpPr>
          <p:cNvPr id="8" name="Title 1"/>
          <p:cNvSpPr txBox="1">
            <a:spLocks/>
          </p:cNvSpPr>
          <p:nvPr/>
        </p:nvSpPr>
        <p:spPr>
          <a:xfrm>
            <a:off x="669868" y="5220741"/>
            <a:ext cx="7199312" cy="944563"/>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000" b="1" dirty="0">
                <a:solidFill>
                  <a:srgbClr val="002060"/>
                </a:solidFill>
              </a:rPr>
              <a:t>Past / Present / Future</a:t>
            </a:r>
            <a:endParaRPr lang="en-NZ" altLang="en-US" sz="2000" b="1" dirty="0"/>
          </a:p>
        </p:txBody>
      </p:sp>
      <p:sp>
        <p:nvSpPr>
          <p:cNvPr id="9" name="Title 1"/>
          <p:cNvSpPr txBox="1">
            <a:spLocks/>
          </p:cNvSpPr>
          <p:nvPr/>
        </p:nvSpPr>
        <p:spPr>
          <a:xfrm>
            <a:off x="899592" y="2636912"/>
            <a:ext cx="6768752" cy="1152128"/>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a:solidFill>
                  <a:srgbClr val="002060"/>
                </a:solidFill>
                <a:latin typeface="Copperplate Gothic Bold" panose="020E0705020206020404" pitchFamily="34" charset="0"/>
              </a:rPr>
              <a:t>HAKAMANA       </a:t>
            </a:r>
          </a:p>
        </p:txBody>
      </p:sp>
    </p:spTree>
    <p:extLst>
      <p:ext uri="{BB962C8B-B14F-4D97-AF65-F5344CB8AC3E}">
        <p14:creationId xmlns:p14="http://schemas.microsoft.com/office/powerpoint/2010/main" val="2327001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523436254"/>
              </p:ext>
            </p:extLst>
          </p:nvPr>
        </p:nvGraphicFramePr>
        <p:xfrm>
          <a:off x="251520" y="924718"/>
          <a:ext cx="8712969" cy="5638800"/>
        </p:xfrm>
        <a:graphic>
          <a:graphicData uri="http://schemas.openxmlformats.org/drawingml/2006/table">
            <a:tbl>
              <a:tblPr firstRow="1" bandRow="1">
                <a:tableStyleId>{93296810-A885-4BE3-A3E7-6D5BEEA58F35}</a:tableStyleId>
              </a:tblPr>
              <a:tblGrid>
                <a:gridCol w="2119371">
                  <a:extLst>
                    <a:ext uri="{9D8B030D-6E8A-4147-A177-3AD203B41FA5}">
                      <a16:colId xmlns:a16="http://schemas.microsoft.com/office/drawing/2014/main" val="20000"/>
                    </a:ext>
                  </a:extLst>
                </a:gridCol>
                <a:gridCol w="1845427">
                  <a:extLst>
                    <a:ext uri="{9D8B030D-6E8A-4147-A177-3AD203B41FA5}">
                      <a16:colId xmlns:a16="http://schemas.microsoft.com/office/drawing/2014/main" val="20001"/>
                    </a:ext>
                  </a:extLst>
                </a:gridCol>
                <a:gridCol w="4748171">
                  <a:extLst>
                    <a:ext uri="{9D8B030D-6E8A-4147-A177-3AD203B41FA5}">
                      <a16:colId xmlns:a16="http://schemas.microsoft.com/office/drawing/2014/main" val="20002"/>
                    </a:ext>
                  </a:extLst>
                </a:gridCol>
              </a:tblGrid>
              <a:tr h="798705">
                <a:tc>
                  <a:txBody>
                    <a:bodyPr/>
                    <a:lstStyle/>
                    <a:p>
                      <a:r>
                        <a:rPr lang="en-NZ" sz="2400" b="1" dirty="0">
                          <a:solidFill>
                            <a:schemeClr val="tx1"/>
                          </a:solidFill>
                          <a:latin typeface="+mj-lt"/>
                        </a:rPr>
                        <a:t>Beyond</a:t>
                      </a:r>
                      <a:r>
                        <a:rPr lang="en-NZ" sz="2400" b="1" baseline="0" dirty="0">
                          <a:solidFill>
                            <a:schemeClr val="tx1"/>
                          </a:solidFill>
                          <a:latin typeface="+mj-lt"/>
                        </a:rPr>
                        <a:t> Sectors …</a:t>
                      </a:r>
                      <a:endParaRPr lang="en-NZ" sz="2400" b="1" dirty="0">
                        <a:solidFill>
                          <a:schemeClr val="tx1"/>
                        </a:solidFill>
                        <a:latin typeface="+mj-lt"/>
                      </a:endParaRPr>
                    </a:p>
                  </a:txBody>
                  <a:tcPr/>
                </a:tc>
                <a:tc>
                  <a:txBody>
                    <a:bodyPr/>
                    <a:lstStyle/>
                    <a:p>
                      <a:pPr algn="ctr"/>
                      <a:r>
                        <a:rPr lang="en-NZ" sz="2000" dirty="0">
                          <a:solidFill>
                            <a:schemeClr val="tx1"/>
                          </a:solidFill>
                          <a:latin typeface="+mj-lt"/>
                        </a:rPr>
                        <a:t>KO</a:t>
                      </a:r>
                      <a:r>
                        <a:rPr lang="en-NZ" sz="2000" baseline="0" dirty="0">
                          <a:solidFill>
                            <a:schemeClr val="tx1"/>
                          </a:solidFill>
                          <a:latin typeface="+mj-lt"/>
                        </a:rPr>
                        <a:t> WAI - Who</a:t>
                      </a:r>
                      <a:br>
                        <a:rPr lang="en-NZ" sz="2000" baseline="0" dirty="0">
                          <a:solidFill>
                            <a:schemeClr val="tx1"/>
                          </a:solidFill>
                          <a:latin typeface="+mj-lt"/>
                        </a:rPr>
                      </a:br>
                      <a:r>
                        <a:rPr lang="en-NZ" sz="2000" baseline="0" dirty="0">
                          <a:solidFill>
                            <a:schemeClr val="tx1"/>
                          </a:solidFill>
                          <a:latin typeface="+mj-lt"/>
                        </a:rPr>
                        <a:t>HE AHA - What</a:t>
                      </a:r>
                      <a:endParaRPr lang="en-NZ" sz="2000" b="1" baseline="0" dirty="0">
                        <a:solidFill>
                          <a:schemeClr val="tx1"/>
                        </a:solidFill>
                        <a:latin typeface="+mj-lt"/>
                      </a:endParaRPr>
                    </a:p>
                  </a:txBody>
                  <a:tcPr/>
                </a:tc>
                <a:tc>
                  <a:txBody>
                    <a:bodyPr/>
                    <a:lstStyle/>
                    <a:p>
                      <a:pPr algn="ctr"/>
                      <a:r>
                        <a:rPr lang="en-NZ" sz="3200" dirty="0">
                          <a:solidFill>
                            <a:schemeClr val="tx1"/>
                          </a:solidFill>
                          <a:latin typeface="+mj-lt"/>
                        </a:rPr>
                        <a:t>HAKAMANA</a:t>
                      </a:r>
                      <a:endParaRPr lang="en-NZ" sz="3200" b="1" dirty="0">
                        <a:solidFill>
                          <a:schemeClr val="tx1"/>
                        </a:solidFill>
                        <a:latin typeface="+mj-lt"/>
                      </a:endParaRPr>
                    </a:p>
                  </a:txBody>
                  <a:tcPr/>
                </a:tc>
                <a:extLst>
                  <a:ext uri="{0D108BD9-81ED-4DB2-BD59-A6C34878D82A}">
                    <a16:rowId xmlns:a16="http://schemas.microsoft.com/office/drawing/2014/main" val="10000"/>
                  </a:ext>
                </a:extLst>
              </a:tr>
              <a:tr h="739542">
                <a:tc>
                  <a:txBody>
                    <a:bodyPr/>
                    <a:lstStyle/>
                    <a:p>
                      <a:r>
                        <a:rPr lang="en-NZ" sz="2200" dirty="0">
                          <a:latin typeface="+mj-lt"/>
                        </a:rPr>
                        <a:t>Creative</a:t>
                      </a:r>
                      <a:endParaRPr lang="en-NZ" sz="2200" b="1" dirty="0">
                        <a:solidFill>
                          <a:schemeClr val="tx1"/>
                        </a:solidFill>
                        <a:latin typeface="+mj-lt"/>
                      </a:endParaRPr>
                    </a:p>
                  </a:txBody>
                  <a:tcPr/>
                </a:tc>
                <a:tc>
                  <a:txBody>
                    <a:bodyPr/>
                    <a:lstStyle/>
                    <a:p>
                      <a:r>
                        <a:rPr lang="en-NZ" sz="2200" dirty="0">
                          <a:latin typeface="+mj-lt"/>
                        </a:rPr>
                        <a:t>Pou</a:t>
                      </a:r>
                      <a:r>
                        <a:rPr lang="en-NZ" sz="2200" baseline="0" dirty="0">
                          <a:latin typeface="+mj-lt"/>
                        </a:rPr>
                        <a:t> Kapua</a:t>
                      </a:r>
                      <a:endParaRPr lang="en-NZ" sz="2200" b="1" dirty="0">
                        <a:solidFill>
                          <a:schemeClr val="tx1"/>
                        </a:solidFill>
                        <a:latin typeface="+mj-lt"/>
                      </a:endParaRPr>
                    </a:p>
                  </a:txBody>
                  <a:tcPr/>
                </a:tc>
                <a:tc>
                  <a:txBody>
                    <a:bodyPr/>
                    <a:lstStyle/>
                    <a:p>
                      <a:r>
                        <a:rPr lang="en-NZ" sz="2200" dirty="0">
                          <a:latin typeface="+mj-lt"/>
                        </a:rPr>
                        <a:t>Creating</a:t>
                      </a:r>
                      <a:r>
                        <a:rPr lang="en-NZ" sz="2200" baseline="0" dirty="0">
                          <a:latin typeface="+mj-lt"/>
                        </a:rPr>
                        <a:t> the l</a:t>
                      </a:r>
                      <a:r>
                        <a:rPr lang="en-NZ" sz="2200" dirty="0">
                          <a:latin typeface="+mj-lt"/>
                        </a:rPr>
                        <a:t>argest</a:t>
                      </a:r>
                      <a:r>
                        <a:rPr lang="en-NZ" sz="2200" baseline="0" dirty="0">
                          <a:latin typeface="+mj-lt"/>
                        </a:rPr>
                        <a:t> Maori / Pacific Pou carving in the world</a:t>
                      </a:r>
                      <a:endParaRPr lang="en-NZ" sz="2200" b="1" dirty="0">
                        <a:solidFill>
                          <a:schemeClr val="tx1"/>
                        </a:solidFill>
                        <a:latin typeface="+mj-lt"/>
                      </a:endParaRPr>
                    </a:p>
                  </a:txBody>
                  <a:tcPr/>
                </a:tc>
                <a:extLst>
                  <a:ext uri="{0D108BD9-81ED-4DB2-BD59-A6C34878D82A}">
                    <a16:rowId xmlns:a16="http://schemas.microsoft.com/office/drawing/2014/main" val="10001"/>
                  </a:ext>
                </a:extLst>
              </a:tr>
              <a:tr h="739542">
                <a:tc>
                  <a:txBody>
                    <a:bodyPr/>
                    <a:lstStyle/>
                    <a:p>
                      <a:r>
                        <a:rPr lang="en-NZ" sz="2200" dirty="0">
                          <a:latin typeface="+mj-lt"/>
                        </a:rPr>
                        <a:t>NZ</a:t>
                      </a:r>
                      <a:r>
                        <a:rPr lang="en-NZ" sz="2200" baseline="0" dirty="0">
                          <a:latin typeface="+mj-lt"/>
                        </a:rPr>
                        <a:t> </a:t>
                      </a:r>
                      <a:r>
                        <a:rPr lang="en-NZ" sz="2200" dirty="0">
                          <a:latin typeface="+mj-lt"/>
                        </a:rPr>
                        <a:t>Health</a:t>
                      </a:r>
                      <a:endParaRPr lang="en-NZ" sz="2200" b="1" dirty="0">
                        <a:solidFill>
                          <a:schemeClr val="tx1"/>
                        </a:solidFill>
                        <a:latin typeface="+mj-lt"/>
                      </a:endParaRPr>
                    </a:p>
                  </a:txBody>
                  <a:tcPr/>
                </a:tc>
                <a:tc>
                  <a:txBody>
                    <a:bodyPr/>
                    <a:lstStyle/>
                    <a:p>
                      <a:r>
                        <a:rPr lang="en-NZ" sz="2200" dirty="0">
                          <a:latin typeface="+mj-lt"/>
                        </a:rPr>
                        <a:t>Fanau Ola</a:t>
                      </a:r>
                      <a:endParaRPr lang="en-NZ" sz="2200" b="1" dirty="0">
                        <a:solidFill>
                          <a:schemeClr val="tx1"/>
                        </a:solidFill>
                        <a:latin typeface="+mj-lt"/>
                      </a:endParaRPr>
                    </a:p>
                  </a:txBody>
                  <a:tcPr/>
                </a:tc>
                <a:tc>
                  <a:txBody>
                    <a:bodyPr/>
                    <a:lstStyle/>
                    <a:p>
                      <a:r>
                        <a:rPr lang="en-NZ" sz="2200" dirty="0">
                          <a:latin typeface="+mj-lt"/>
                        </a:rPr>
                        <a:t>Supporting Pacific patients</a:t>
                      </a:r>
                      <a:r>
                        <a:rPr lang="en-NZ" sz="2200" baseline="0" dirty="0">
                          <a:latin typeface="+mj-lt"/>
                        </a:rPr>
                        <a:t> and fanau as they move from hospital to home</a:t>
                      </a:r>
                      <a:endParaRPr lang="en-NZ" sz="2200" b="1" dirty="0">
                        <a:solidFill>
                          <a:schemeClr val="tx1"/>
                        </a:solidFill>
                        <a:latin typeface="+mj-lt"/>
                      </a:endParaRPr>
                    </a:p>
                  </a:txBody>
                  <a:tcPr/>
                </a:tc>
                <a:extLst>
                  <a:ext uri="{0D108BD9-81ED-4DB2-BD59-A6C34878D82A}">
                    <a16:rowId xmlns:a16="http://schemas.microsoft.com/office/drawing/2014/main" val="10002"/>
                  </a:ext>
                </a:extLst>
              </a:tr>
              <a:tr h="739542">
                <a:tc>
                  <a:txBody>
                    <a:bodyPr/>
                    <a:lstStyle/>
                    <a:p>
                      <a:r>
                        <a:rPr lang="en-NZ" sz="2200" dirty="0">
                          <a:latin typeface="+mj-lt"/>
                        </a:rPr>
                        <a:t>International Health</a:t>
                      </a:r>
                      <a:endParaRPr lang="en-NZ" sz="2200" b="1" dirty="0">
                        <a:solidFill>
                          <a:schemeClr val="tx1"/>
                        </a:solidFill>
                        <a:latin typeface="+mj-lt"/>
                      </a:endParaRPr>
                    </a:p>
                  </a:txBody>
                  <a:tcPr/>
                </a:tc>
                <a:tc>
                  <a:txBody>
                    <a:bodyPr/>
                    <a:lstStyle/>
                    <a:p>
                      <a:r>
                        <a:rPr lang="en-NZ" sz="2200" dirty="0">
                          <a:latin typeface="+mj-lt"/>
                        </a:rPr>
                        <a:t>Samoa NHS</a:t>
                      </a:r>
                      <a:endParaRPr lang="en-NZ" sz="2200" b="1" dirty="0">
                        <a:solidFill>
                          <a:schemeClr val="tx1"/>
                        </a:solidFill>
                        <a:latin typeface="+mj-lt"/>
                      </a:endParaRPr>
                    </a:p>
                  </a:txBody>
                  <a:tcPr/>
                </a:tc>
                <a:tc>
                  <a:txBody>
                    <a:bodyPr/>
                    <a:lstStyle/>
                    <a:p>
                      <a:r>
                        <a:rPr lang="en-NZ" sz="2200" dirty="0">
                          <a:latin typeface="+mj-lt"/>
                        </a:rPr>
                        <a:t>Co-creating</a:t>
                      </a:r>
                      <a:r>
                        <a:rPr lang="en-NZ" sz="2200" baseline="0" dirty="0">
                          <a:latin typeface="+mj-lt"/>
                        </a:rPr>
                        <a:t> an evaluation framework for Samoa National Health Services</a:t>
                      </a:r>
                      <a:endParaRPr lang="en-NZ" sz="2200" b="1" dirty="0">
                        <a:solidFill>
                          <a:schemeClr val="tx1"/>
                        </a:solidFill>
                        <a:latin typeface="+mj-lt"/>
                      </a:endParaRPr>
                    </a:p>
                  </a:txBody>
                  <a:tcPr/>
                </a:tc>
                <a:extLst>
                  <a:ext uri="{0D108BD9-81ED-4DB2-BD59-A6C34878D82A}">
                    <a16:rowId xmlns:a16="http://schemas.microsoft.com/office/drawing/2014/main" val="10003"/>
                  </a:ext>
                </a:extLst>
              </a:tr>
              <a:tr h="1064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200" kern="1200" dirty="0">
                          <a:solidFill>
                            <a:schemeClr val="dk1"/>
                          </a:solidFill>
                          <a:latin typeface="+mj-lt"/>
                          <a:ea typeface="+mn-ea"/>
                          <a:cs typeface="+mn-cs"/>
                        </a:rPr>
                        <a:t>Tribal Universe</a:t>
                      </a:r>
                      <a:endParaRPr kumimoji="0" lang="en-NZ" sz="2200" b="1" kern="1200" dirty="0">
                        <a:solidFill>
                          <a:schemeClr val="tx1"/>
                        </a:solidFill>
                        <a:latin typeface="+mj-lt"/>
                        <a:ea typeface="+mn-ea"/>
                        <a:cs typeface="+mn-cs"/>
                      </a:endParaRPr>
                    </a:p>
                    <a:p>
                      <a:endParaRPr lang="en-NZ" sz="2200" b="1" dirty="0">
                        <a:solidFill>
                          <a:schemeClr val="tx1"/>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200" kern="1200" dirty="0">
                          <a:solidFill>
                            <a:schemeClr val="dk1"/>
                          </a:solidFill>
                          <a:latin typeface="+mj-lt"/>
                          <a:ea typeface="+mn-ea"/>
                          <a:cs typeface="+mn-cs"/>
                        </a:rPr>
                        <a:t>Technological Sovereignty</a:t>
                      </a:r>
                      <a:endParaRPr kumimoji="0" lang="en-NZ" sz="2200" b="1" kern="1200" dirty="0">
                        <a:solidFill>
                          <a:schemeClr val="tx1"/>
                        </a:solidFill>
                        <a:latin typeface="+mj-lt"/>
                        <a:ea typeface="+mn-ea"/>
                        <a:cs typeface="+mn-cs"/>
                      </a:endParaRPr>
                    </a:p>
                    <a:p>
                      <a:endParaRPr lang="en-NZ" sz="2200" b="1" dirty="0">
                        <a:solidFill>
                          <a:schemeClr val="tx1"/>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200" kern="1200" dirty="0">
                          <a:solidFill>
                            <a:schemeClr val="dk1"/>
                          </a:solidFill>
                          <a:latin typeface="+mj-lt"/>
                          <a:ea typeface="+mn-ea"/>
                          <a:cs typeface="+mn-cs"/>
                        </a:rPr>
                        <a:t>Supporting technological growth to increase Indigenous wealth and wellbeing</a:t>
                      </a:r>
                    </a:p>
                  </a:txBody>
                  <a:tcPr/>
                </a:tc>
                <a:extLst>
                  <a:ext uri="{0D108BD9-81ED-4DB2-BD59-A6C34878D82A}">
                    <a16:rowId xmlns:a16="http://schemas.microsoft.com/office/drawing/2014/main" val="10004"/>
                  </a:ext>
                </a:extLst>
              </a:tr>
              <a:tr h="13903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200" kern="1200" dirty="0">
                          <a:solidFill>
                            <a:schemeClr val="dk1"/>
                          </a:solidFill>
                          <a:latin typeface="+mj-lt"/>
                          <a:ea typeface="+mn-ea"/>
                          <a:cs typeface="+mn-cs"/>
                        </a:rPr>
                        <a:t>Technology</a:t>
                      </a:r>
                    </a:p>
                    <a:p>
                      <a:endParaRPr lang="en-NZ" sz="2200" b="1" dirty="0">
                        <a:solidFill>
                          <a:schemeClr val="tx1"/>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200" kern="1200" dirty="0" err="1">
                          <a:solidFill>
                            <a:schemeClr val="dk1"/>
                          </a:solidFill>
                          <a:latin typeface="+mj-lt"/>
                          <a:ea typeface="+mn-ea"/>
                          <a:cs typeface="+mn-cs"/>
                        </a:rPr>
                        <a:t>SmartPath</a:t>
                      </a:r>
                      <a:endParaRPr kumimoji="0" lang="en-NZ" sz="2200" kern="1200" dirty="0">
                        <a:solidFill>
                          <a:schemeClr val="dk1"/>
                        </a:solidFill>
                        <a:latin typeface="+mj-lt"/>
                        <a:ea typeface="+mn-ea"/>
                        <a:cs typeface="+mn-cs"/>
                      </a:endParaRPr>
                    </a:p>
                    <a:p>
                      <a:endParaRPr lang="en-NZ" sz="2200" b="1" dirty="0">
                        <a:solidFill>
                          <a:schemeClr val="tx1"/>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200" kern="1200" dirty="0">
                          <a:solidFill>
                            <a:schemeClr val="dk1"/>
                          </a:solidFill>
                          <a:latin typeface="+mj-lt"/>
                          <a:ea typeface="+mn-ea"/>
                          <a:cs typeface="+mn-cs"/>
                        </a:rPr>
                        <a:t>Developing a</a:t>
                      </a:r>
                      <a:r>
                        <a:rPr kumimoji="0" lang="en-NZ" sz="2200" kern="1200" baseline="0" dirty="0">
                          <a:solidFill>
                            <a:schemeClr val="dk1"/>
                          </a:solidFill>
                          <a:latin typeface="+mj-lt"/>
                          <a:ea typeface="+mn-ea"/>
                          <a:cs typeface="+mn-cs"/>
                        </a:rPr>
                        <a:t> cloud-based patient portal that opens the doorways to better health</a:t>
                      </a:r>
                      <a:endParaRPr kumimoji="0" lang="en-NZ" sz="2200" b="1" kern="1200" dirty="0">
                        <a:solidFill>
                          <a:schemeClr val="tx1"/>
                        </a:solidFill>
                        <a:latin typeface="+mj-lt"/>
                        <a:ea typeface="+mn-ea"/>
                        <a:cs typeface="+mn-cs"/>
                      </a:endParaRPr>
                    </a:p>
                    <a:p>
                      <a:endParaRPr lang="en-NZ" sz="2200" kern="1200" dirty="0">
                        <a:solidFill>
                          <a:schemeClr val="dk1"/>
                        </a:solidFill>
                        <a:latin typeface="+mj-lt"/>
                        <a:ea typeface="+mn-ea"/>
                        <a:cs typeface="+mn-cs"/>
                      </a:endParaRPr>
                    </a:p>
                  </a:txBody>
                  <a:tcPr/>
                </a:tc>
                <a:extLst>
                  <a:ext uri="{0D108BD9-81ED-4DB2-BD59-A6C34878D82A}">
                    <a16:rowId xmlns:a16="http://schemas.microsoft.com/office/drawing/2014/main" val="10005"/>
                  </a:ext>
                </a:extLst>
              </a:tr>
            </a:tbl>
          </a:graphicData>
        </a:graphic>
      </p:graphicFrame>
      <p:sp>
        <p:nvSpPr>
          <p:cNvPr id="5" name="Title 1"/>
          <p:cNvSpPr txBox="1">
            <a:spLocks/>
          </p:cNvSpPr>
          <p:nvPr/>
        </p:nvSpPr>
        <p:spPr>
          <a:xfrm>
            <a:off x="827584" y="16419"/>
            <a:ext cx="7199312" cy="66029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4000" b="1" u="sng" dirty="0">
                <a:solidFill>
                  <a:schemeClr val="tx1"/>
                </a:solidFill>
              </a:rPr>
              <a:t>Case Studies</a:t>
            </a:r>
          </a:p>
        </p:txBody>
      </p:sp>
      <p:sp>
        <p:nvSpPr>
          <p:cNvPr id="2" name="Footer Placeholder 1"/>
          <p:cNvSpPr>
            <a:spLocks noGrp="1"/>
          </p:cNvSpPr>
          <p:nvPr>
            <p:ph type="ftr" sz="quarter" idx="11"/>
          </p:nvPr>
        </p:nvSpPr>
        <p:spPr/>
        <p:txBody>
          <a:bodyPr/>
          <a:lstStyle/>
          <a:p>
            <a:r>
              <a:rPr kumimoji="0" lang="pl-PL"/>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13</a:t>
            </a:fld>
            <a:endParaRPr kumimoji="0" lang="en-US"/>
          </a:p>
        </p:txBody>
      </p:sp>
    </p:spTree>
    <p:extLst>
      <p:ext uri="{BB962C8B-B14F-4D97-AF65-F5344CB8AC3E}">
        <p14:creationId xmlns:p14="http://schemas.microsoft.com/office/powerpoint/2010/main" val="128990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14</a:t>
            </a:fld>
            <a:endParaRPr kumimoji="0" lang="en-US"/>
          </a:p>
        </p:txBody>
      </p:sp>
      <p:sp>
        <p:nvSpPr>
          <p:cNvPr id="6" name="Title 1"/>
          <p:cNvSpPr txBox="1">
            <a:spLocks/>
          </p:cNvSpPr>
          <p:nvPr/>
        </p:nvSpPr>
        <p:spPr>
          <a:xfrm>
            <a:off x="885148" y="1772816"/>
            <a:ext cx="6768752" cy="388843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a:solidFill>
                  <a:srgbClr val="002060"/>
                </a:solidFill>
                <a:latin typeface="Copperplate Gothic Bold" panose="020E0705020206020404" pitchFamily="34" charset="0"/>
              </a:rPr>
              <a:t>HAKAMANA       </a:t>
            </a:r>
          </a:p>
          <a:p>
            <a:pPr algn="ctr"/>
            <a:endParaRPr lang="en-NZ" sz="4400" b="1" dirty="0">
              <a:solidFill>
                <a:srgbClr val="002060"/>
              </a:solidFill>
            </a:endParaRPr>
          </a:p>
          <a:p>
            <a:pPr algn="ctr"/>
            <a:r>
              <a:rPr lang="en-NZ" sz="4800" b="1" dirty="0">
                <a:solidFill>
                  <a:srgbClr val="002060"/>
                </a:solidFill>
              </a:rPr>
              <a:t>Pou Kapua</a:t>
            </a:r>
          </a:p>
          <a:p>
            <a:pPr algn="ctr"/>
            <a:endParaRPr lang="en-NZ" sz="3600" b="1" dirty="0">
              <a:solidFill>
                <a:srgbClr val="002060"/>
              </a:solidFill>
            </a:endParaRPr>
          </a:p>
          <a:p>
            <a:pPr algn="ctr"/>
            <a:r>
              <a:rPr lang="en-NZ" sz="3600" b="1" dirty="0">
                <a:solidFill>
                  <a:srgbClr val="C00000"/>
                </a:solidFill>
              </a:rPr>
              <a:t>The largest Māori / Pacific </a:t>
            </a:r>
          </a:p>
          <a:p>
            <a:pPr algn="ctr"/>
            <a:r>
              <a:rPr lang="en-NZ" sz="3600" b="1" dirty="0">
                <a:solidFill>
                  <a:srgbClr val="C00000"/>
                </a:solidFill>
              </a:rPr>
              <a:t>Pou carving in the World</a:t>
            </a:r>
          </a:p>
        </p:txBody>
      </p:sp>
      <p:pic>
        <p:nvPicPr>
          <p:cNvPr id="7" name="Picture 6"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5" name="Footer Placeholder 4"/>
          <p:cNvSpPr>
            <a:spLocks noGrp="1"/>
          </p:cNvSpPr>
          <p:nvPr>
            <p:ph type="ftr" sz="quarter" idx="11"/>
          </p:nvPr>
        </p:nvSpPr>
        <p:spPr>
          <a:xfrm>
            <a:off x="3131840" y="6309320"/>
            <a:ext cx="3352800" cy="365125"/>
          </a:xfrm>
        </p:spPr>
        <p:txBody>
          <a:bodyPr/>
          <a:lstStyle/>
          <a:p>
            <a:r>
              <a:rPr kumimoji="0" lang="pl-PL"/>
              <a:t>HAKAMANA - Wolfgramm-Kingi September 2015</a:t>
            </a:r>
            <a:endParaRPr kumimoji="0" lang="en-US" dirty="0"/>
          </a:p>
        </p:txBody>
      </p:sp>
      <p:sp>
        <p:nvSpPr>
          <p:cNvPr id="8"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a:solidFill>
                  <a:srgbClr val="002060"/>
                </a:solidFill>
              </a:rPr>
              <a:t>Case Study 1</a:t>
            </a:r>
            <a:endParaRPr lang="en-NZ" altLang="en-US" sz="2800" b="1" u="sng" dirty="0"/>
          </a:p>
        </p:txBody>
      </p:sp>
    </p:spTree>
    <p:extLst>
      <p:ext uri="{BB962C8B-B14F-4D97-AF65-F5344CB8AC3E}">
        <p14:creationId xmlns:p14="http://schemas.microsoft.com/office/powerpoint/2010/main" val="2272247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pl-PL"/>
              <a:t>HAKAMANA - Wolfgramm-Kingi September 2015</a:t>
            </a:r>
            <a:endParaRPr kumimoji="0" lang="en-US" dirty="0"/>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15</a:t>
            </a:fld>
            <a:endParaRPr kumimoji="0" lang="en-US"/>
          </a:p>
        </p:txBody>
      </p:sp>
      <p:sp>
        <p:nvSpPr>
          <p:cNvPr id="4" name="Rectangle 3"/>
          <p:cNvSpPr/>
          <p:nvPr/>
        </p:nvSpPr>
        <p:spPr>
          <a:xfrm>
            <a:off x="522382" y="827604"/>
            <a:ext cx="7386736" cy="2015936"/>
          </a:xfrm>
          <a:prstGeom prst="rect">
            <a:avLst/>
          </a:prstGeom>
        </p:spPr>
        <p:txBody>
          <a:bodyPr wrap="square">
            <a:spAutoFit/>
          </a:bodyPr>
          <a:lstStyle/>
          <a:p>
            <a:r>
              <a:rPr lang="en-NZ" sz="2600" b="1" cap="all" dirty="0">
                <a:latin typeface="+mj-lt"/>
              </a:rPr>
              <a:t>THE INTENTION</a:t>
            </a:r>
          </a:p>
          <a:p>
            <a:pPr marL="342900" indent="-342900">
              <a:lnSpc>
                <a:spcPct val="150000"/>
              </a:lnSpc>
              <a:buFont typeface="Arial" panose="020B0604020202020204" pitchFamily="34" charset="0"/>
              <a:buChar char="•"/>
            </a:pPr>
            <a:r>
              <a:rPr lang="en-NZ" sz="2200" dirty="0">
                <a:latin typeface="+mj-lt"/>
              </a:rPr>
              <a:t>To create a cultural legacy, the largest Māori / Pacific Pou carving in the world, a symbol and icon of culture and sovereignty</a:t>
            </a:r>
          </a:p>
        </p:txBody>
      </p:sp>
      <p:sp>
        <p:nvSpPr>
          <p:cNvPr id="5" name="Rectangle 4"/>
          <p:cNvSpPr/>
          <p:nvPr/>
        </p:nvSpPr>
        <p:spPr>
          <a:xfrm>
            <a:off x="475151" y="3429000"/>
            <a:ext cx="8125072" cy="2015936"/>
          </a:xfrm>
          <a:prstGeom prst="rect">
            <a:avLst/>
          </a:prstGeom>
        </p:spPr>
        <p:txBody>
          <a:bodyPr wrap="square">
            <a:spAutoFit/>
          </a:bodyPr>
          <a:lstStyle/>
          <a:p>
            <a:r>
              <a:rPr lang="en-NZ" sz="2600" b="1" cap="all" dirty="0">
                <a:latin typeface="+mj-lt"/>
              </a:rPr>
              <a:t>THE Outcome</a:t>
            </a:r>
          </a:p>
          <a:p>
            <a:pPr marL="342900" indent="-342900">
              <a:lnSpc>
                <a:spcPct val="150000"/>
              </a:lnSpc>
              <a:buFont typeface="Arial" panose="020B0604020202020204" pitchFamily="34" charset="0"/>
              <a:buChar char="•"/>
            </a:pPr>
            <a:r>
              <a:rPr lang="en-NZ" sz="2200" dirty="0">
                <a:latin typeface="+mj-lt"/>
              </a:rPr>
              <a:t>Pou Kapua – a testimony to the world, the tallest Māori / Pacific Pou (carving) in the world (80 feet; 30 tonnes), carved in ancient kauri and </a:t>
            </a:r>
            <a:r>
              <a:rPr lang="en-NZ" sz="2200" dirty="0" err="1">
                <a:latin typeface="+mj-lt"/>
              </a:rPr>
              <a:t>totara</a:t>
            </a:r>
            <a:r>
              <a:rPr lang="en-NZ" sz="2200" dirty="0">
                <a:latin typeface="+mj-lt"/>
              </a:rPr>
              <a:t>, standing in Manukau, accessible to all (24/7)</a:t>
            </a: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5232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670552976"/>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179512" y="0"/>
            <a:ext cx="8352159" cy="696044"/>
          </a:xfrm>
        </p:spPr>
        <p:txBody>
          <a:bodyPr>
            <a:normAutofit/>
          </a:bodyPr>
          <a:lstStyle/>
          <a:p>
            <a:r>
              <a:rPr lang="en-NZ" altLang="en-US" sz="3200" dirty="0">
                <a:solidFill>
                  <a:srgbClr val="002060"/>
                </a:solidFill>
                <a:latin typeface="Copperplate Gothic Bold" panose="020E0705020206020404" pitchFamily="34" charset="0"/>
              </a:rPr>
              <a:t>HAKAMANA</a:t>
            </a:r>
            <a:r>
              <a:rPr lang="en-NZ" altLang="en-US" sz="2000" dirty="0">
                <a:solidFill>
                  <a:srgbClr val="002060"/>
                </a:solidFill>
                <a:latin typeface="Copperplate Gothic Bold" panose="020E0705020206020404" pitchFamily="34" charset="0"/>
              </a:rPr>
              <a:t> – </a:t>
            </a:r>
            <a:r>
              <a:rPr lang="en-NZ" altLang="en-US" sz="2800" dirty="0">
                <a:solidFill>
                  <a:srgbClr val="002060"/>
                </a:solidFill>
                <a:latin typeface="Copperplate Gothic Bold" panose="020E0705020206020404" pitchFamily="34" charset="0"/>
              </a:rPr>
              <a:t>Pou Kapua</a:t>
            </a:r>
            <a:endParaRPr lang="en-NZ" altLang="en-US" sz="2800" dirty="0">
              <a:solidFill>
                <a:srgbClr val="7030A0"/>
              </a:solidFill>
              <a:latin typeface="Copperplate Gothic Bold" panose="020E0705020206020404" pitchFamily="34" charset="0"/>
            </a:endParaRP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16</a:t>
            </a:fld>
            <a:endParaRPr kumimoji="0" lang="en-US"/>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369332"/>
          </a:xfrm>
          <a:prstGeom prst="rect">
            <a:avLst/>
          </a:prstGeom>
          <a:noFill/>
        </p:spPr>
        <p:txBody>
          <a:bodyPr wrap="square" rtlCol="0">
            <a:spAutoFit/>
          </a:bodyPr>
          <a:lstStyle/>
          <a:p>
            <a:r>
              <a:rPr lang="en-NZ" b="1" dirty="0">
                <a:solidFill>
                  <a:srgbClr val="C00000"/>
                </a:solidFill>
                <a:latin typeface="+mj-lt"/>
              </a:rPr>
              <a:t>IO</a:t>
            </a:r>
          </a:p>
        </p:txBody>
      </p:sp>
      <p:sp>
        <p:nvSpPr>
          <p:cNvPr id="14" name="TextBox 13"/>
          <p:cNvSpPr txBox="1"/>
          <p:nvPr/>
        </p:nvSpPr>
        <p:spPr>
          <a:xfrm>
            <a:off x="4434831" y="6010366"/>
            <a:ext cx="539725" cy="369332"/>
          </a:xfrm>
          <a:prstGeom prst="rect">
            <a:avLst/>
          </a:prstGeom>
          <a:noFill/>
        </p:spPr>
        <p:txBody>
          <a:bodyPr wrap="square" rtlCol="0">
            <a:spAutoFit/>
          </a:bodyPr>
          <a:lstStyle/>
          <a:p>
            <a:r>
              <a:rPr lang="en-NZ" b="1" dirty="0">
                <a:solidFill>
                  <a:srgbClr val="C00000"/>
                </a:solidFill>
                <a:latin typeface="+mj-lt"/>
              </a:rPr>
              <a:t>EA</a:t>
            </a: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a:solidFill>
                  <a:srgbClr val="C00000"/>
                </a:solidFill>
                <a:latin typeface="+mj-lt"/>
              </a:rPr>
              <a:t>AU</a:t>
            </a: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a:solidFill>
                  <a:srgbClr val="C00000"/>
                </a:solidFill>
                <a:latin typeface="+mj-lt"/>
              </a:rPr>
              <a:t>UI</a:t>
            </a:r>
          </a:p>
        </p:txBody>
      </p:sp>
      <p:sp>
        <p:nvSpPr>
          <p:cNvPr id="17" name="TextBox 16"/>
          <p:cNvSpPr txBox="1"/>
          <p:nvPr/>
        </p:nvSpPr>
        <p:spPr>
          <a:xfrm>
            <a:off x="6732240" y="4320044"/>
            <a:ext cx="539725" cy="369332"/>
          </a:xfrm>
          <a:prstGeom prst="rect">
            <a:avLst/>
          </a:prstGeom>
          <a:noFill/>
        </p:spPr>
        <p:txBody>
          <a:bodyPr wrap="square" rtlCol="0">
            <a:spAutoFit/>
          </a:bodyPr>
          <a:lstStyle/>
          <a:p>
            <a:r>
              <a:rPr lang="en-NZ" b="1" dirty="0">
                <a:solidFill>
                  <a:srgbClr val="C00000"/>
                </a:solidFill>
                <a:latin typeface="+mj-lt"/>
              </a:rPr>
              <a:t>OE</a:t>
            </a:r>
          </a:p>
        </p:txBody>
      </p:sp>
      <p:sp>
        <p:nvSpPr>
          <p:cNvPr id="2" name="TextBox 1"/>
          <p:cNvSpPr txBox="1"/>
          <p:nvPr/>
        </p:nvSpPr>
        <p:spPr>
          <a:xfrm>
            <a:off x="6576417" y="1655800"/>
            <a:ext cx="1607960" cy="646331"/>
          </a:xfrm>
          <a:prstGeom prst="rect">
            <a:avLst/>
          </a:prstGeom>
          <a:noFill/>
        </p:spPr>
        <p:txBody>
          <a:bodyPr wrap="square" rtlCol="0">
            <a:spAutoFit/>
          </a:bodyPr>
          <a:lstStyle/>
          <a:p>
            <a:r>
              <a:rPr lang="en-NZ" sz="1200" b="1" dirty="0"/>
              <a:t>Values, </a:t>
            </a:r>
            <a:r>
              <a:rPr lang="en-NZ" sz="1200" b="1" dirty="0" err="1"/>
              <a:t>tikanga</a:t>
            </a:r>
            <a:r>
              <a:rPr lang="en-NZ" sz="1200" b="1" dirty="0"/>
              <a:t>,    co-design </a:t>
            </a:r>
            <a:r>
              <a:rPr lang="en-NZ" sz="1200" b="1" dirty="0" err="1"/>
              <a:t>wananga</a:t>
            </a:r>
            <a:r>
              <a:rPr lang="en-NZ" sz="1200" b="1" dirty="0"/>
              <a:t>; planning</a:t>
            </a:r>
          </a:p>
        </p:txBody>
      </p:sp>
      <p:sp>
        <p:nvSpPr>
          <p:cNvPr id="18" name="TextBox 17"/>
          <p:cNvSpPr txBox="1"/>
          <p:nvPr/>
        </p:nvSpPr>
        <p:spPr>
          <a:xfrm>
            <a:off x="3887463" y="6379698"/>
            <a:ext cx="1847098" cy="461665"/>
          </a:xfrm>
          <a:prstGeom prst="rect">
            <a:avLst/>
          </a:prstGeom>
          <a:noFill/>
        </p:spPr>
        <p:txBody>
          <a:bodyPr wrap="square" rtlCol="0">
            <a:spAutoFit/>
          </a:bodyPr>
          <a:lstStyle/>
          <a:p>
            <a:r>
              <a:rPr lang="en-NZ" sz="1200" b="1" dirty="0"/>
              <a:t>Methods, Evaluation, Ongoing Learning</a:t>
            </a:r>
          </a:p>
        </p:txBody>
      </p:sp>
      <p:sp>
        <p:nvSpPr>
          <p:cNvPr id="19" name="TextBox 18"/>
          <p:cNvSpPr txBox="1"/>
          <p:nvPr/>
        </p:nvSpPr>
        <p:spPr>
          <a:xfrm>
            <a:off x="7164288" y="4108294"/>
            <a:ext cx="1320378" cy="830997"/>
          </a:xfrm>
          <a:prstGeom prst="rect">
            <a:avLst/>
          </a:prstGeom>
          <a:noFill/>
        </p:spPr>
        <p:txBody>
          <a:bodyPr wrap="square" rtlCol="0">
            <a:spAutoFit/>
          </a:bodyPr>
          <a:lstStyle/>
          <a:p>
            <a:r>
              <a:rPr lang="en-NZ" sz="1200" b="1" dirty="0"/>
              <a:t>Connect</a:t>
            </a:r>
          </a:p>
          <a:p>
            <a:r>
              <a:rPr lang="en-NZ" sz="1200" b="1" dirty="0"/>
              <a:t>Collaborate roles agreed, responsibilities</a:t>
            </a:r>
          </a:p>
        </p:txBody>
      </p:sp>
      <p:sp>
        <p:nvSpPr>
          <p:cNvPr id="20" name="TextBox 19"/>
          <p:cNvSpPr txBox="1"/>
          <p:nvPr/>
        </p:nvSpPr>
        <p:spPr>
          <a:xfrm>
            <a:off x="832359" y="4128800"/>
            <a:ext cx="1176921" cy="646331"/>
          </a:xfrm>
          <a:prstGeom prst="rect">
            <a:avLst/>
          </a:prstGeom>
          <a:noFill/>
        </p:spPr>
        <p:txBody>
          <a:bodyPr wrap="square" rtlCol="0">
            <a:spAutoFit/>
          </a:bodyPr>
          <a:lstStyle/>
          <a:p>
            <a:r>
              <a:rPr lang="en-NZ" sz="1200" b="1" dirty="0"/>
              <a:t>Pou carved, engineered as whole</a:t>
            </a:r>
          </a:p>
        </p:txBody>
      </p:sp>
      <p:sp>
        <p:nvSpPr>
          <p:cNvPr id="22" name="TextBox 21"/>
          <p:cNvSpPr txBox="1"/>
          <p:nvPr/>
        </p:nvSpPr>
        <p:spPr>
          <a:xfrm>
            <a:off x="1259632" y="1332635"/>
            <a:ext cx="1743684" cy="646331"/>
          </a:xfrm>
          <a:prstGeom prst="rect">
            <a:avLst/>
          </a:prstGeom>
          <a:noFill/>
        </p:spPr>
        <p:txBody>
          <a:bodyPr wrap="square" rtlCol="0">
            <a:spAutoFit/>
          </a:bodyPr>
          <a:lstStyle/>
          <a:p>
            <a:r>
              <a:rPr lang="en-NZ" sz="1200" b="1" dirty="0"/>
              <a:t>Pou Kapua shares intrinsic knowledge with the World</a:t>
            </a:r>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 Box 5"/>
          <p:cNvSpPr txBox="1"/>
          <p:nvPr/>
        </p:nvSpPr>
        <p:spPr>
          <a:xfrm>
            <a:off x="5471351" y="679963"/>
            <a:ext cx="2333876" cy="78747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0"/>
              </a:spcAft>
              <a:defRPr/>
            </a:pPr>
            <a:r>
              <a:rPr lang="en-NZ" sz="1300" b="1" dirty="0">
                <a:solidFill>
                  <a:srgbClr val="042655"/>
                </a:solidFill>
                <a:ea typeface="Calibri"/>
                <a:cs typeface="Times New Roman"/>
              </a:rPr>
              <a:t>Vision: Create a symbol of identity - the largest Maori / Pacific Pou  in the world</a:t>
            </a:r>
            <a:endParaRPr lang="en-NZ" sz="1100" dirty="0">
              <a:solidFill>
                <a:srgbClr val="042655"/>
              </a:solidFill>
              <a:ea typeface="Calibri"/>
              <a:cs typeface="Times New Roman"/>
            </a:endParaRPr>
          </a:p>
          <a:p>
            <a:pPr>
              <a:lnSpc>
                <a:spcPct val="115000"/>
              </a:lnSpc>
              <a:spcAft>
                <a:spcPts val="1100"/>
              </a:spcAft>
              <a:defRPr/>
            </a:pPr>
            <a:r>
              <a:rPr lang="en-NZ" sz="1100" dirty="0">
                <a:solidFill>
                  <a:srgbClr val="042655"/>
                </a:solidFill>
                <a:ea typeface="Calibri"/>
                <a:cs typeface="Times New Roman"/>
              </a:rPr>
              <a:t> </a:t>
            </a:r>
          </a:p>
        </p:txBody>
      </p:sp>
      <p:sp>
        <p:nvSpPr>
          <p:cNvPr id="33" name="Text Box 8"/>
          <p:cNvSpPr txBox="1">
            <a:spLocks noChangeArrowheads="1"/>
          </p:cNvSpPr>
          <p:nvPr/>
        </p:nvSpPr>
        <p:spPr bwMode="auto">
          <a:xfrm>
            <a:off x="7490735" y="2552998"/>
            <a:ext cx="1473754" cy="1042669"/>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Gather </a:t>
            </a:r>
            <a:r>
              <a:rPr lang="en-NZ" altLang="en-US" sz="1300" b="1" dirty="0" err="1">
                <a:solidFill>
                  <a:srgbClr val="042655"/>
                </a:solidFill>
                <a:ea typeface="Calibri" pitchFamily="34" charset="0"/>
                <a:cs typeface="Times New Roman" pitchFamily="18" charset="0"/>
              </a:rPr>
              <a:t>Tohunga</a:t>
            </a:r>
            <a:r>
              <a:rPr lang="en-NZ" altLang="en-US" sz="1300" b="1" dirty="0">
                <a:solidFill>
                  <a:srgbClr val="042655"/>
                </a:solidFill>
                <a:ea typeface="Calibri" pitchFamily="34" charset="0"/>
                <a:cs typeface="Times New Roman" pitchFamily="18" charset="0"/>
              </a:rPr>
              <a:t>, Master Carvers, and Specialists, recognise talents</a:t>
            </a:r>
            <a:r>
              <a:rPr lang="en-NZ" altLang="en-US" sz="1100" dirty="0">
                <a:solidFill>
                  <a:srgbClr val="042655"/>
                </a:solidFill>
                <a:ea typeface="Calibri" pitchFamily="34" charset="0"/>
                <a:cs typeface="Times New Roman" pitchFamily="18" charset="0"/>
              </a:rPr>
              <a:t> </a:t>
            </a:r>
          </a:p>
        </p:txBody>
      </p:sp>
      <p:sp>
        <p:nvSpPr>
          <p:cNvPr id="34" name="Text Box 9"/>
          <p:cNvSpPr txBox="1">
            <a:spLocks noChangeArrowheads="1"/>
          </p:cNvSpPr>
          <p:nvPr/>
        </p:nvSpPr>
        <p:spPr bwMode="auto">
          <a:xfrm>
            <a:off x="6788150" y="5238750"/>
            <a:ext cx="1887538" cy="782638"/>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Secure kauri and resources; work spaces; funding; start carving</a:t>
            </a: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5" name="Text Box 10"/>
          <p:cNvSpPr txBox="1">
            <a:spLocks noChangeArrowheads="1"/>
          </p:cNvSpPr>
          <p:nvPr/>
        </p:nvSpPr>
        <p:spPr bwMode="auto">
          <a:xfrm>
            <a:off x="565909" y="5238750"/>
            <a:ext cx="1705770" cy="956282"/>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Create Pou, bring together all elements to create / express Pou; animate vision</a:t>
            </a:r>
          </a:p>
        </p:txBody>
      </p:sp>
      <p:sp>
        <p:nvSpPr>
          <p:cNvPr id="36" name="Text Box 11"/>
          <p:cNvSpPr txBox="1">
            <a:spLocks noChangeArrowheads="1"/>
          </p:cNvSpPr>
          <p:nvPr/>
        </p:nvSpPr>
        <p:spPr bwMode="auto">
          <a:xfrm>
            <a:off x="66186" y="2354926"/>
            <a:ext cx="1734034" cy="1002066"/>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Pou Kapua completed Puawaitanga at dawn; stands in Manukau; gift to the world</a:t>
            </a:r>
          </a:p>
          <a:p>
            <a:pPr>
              <a:lnSpc>
                <a:spcPct val="115000"/>
              </a:lnSpc>
              <a:spcBef>
                <a:spcPct val="0"/>
              </a:spcBef>
              <a:spcAft>
                <a:spcPts val="1100"/>
              </a:spcAft>
              <a:buClrTx/>
              <a:buSzTx/>
              <a:buFontTx/>
              <a:buNone/>
            </a:pPr>
            <a:endParaRPr lang="en-NZ" altLang="en-US" sz="1100"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7" name="Footer Placeholder 6"/>
          <p:cNvSpPr>
            <a:spLocks noGrp="1"/>
          </p:cNvSpPr>
          <p:nvPr>
            <p:ph type="ftr" sz="quarter" idx="11"/>
          </p:nvPr>
        </p:nvSpPr>
        <p:spPr>
          <a:xfrm>
            <a:off x="139081" y="6379698"/>
            <a:ext cx="3352800" cy="365125"/>
          </a:xfrm>
        </p:spPr>
        <p:txBody>
          <a:bodyPr/>
          <a:lstStyle/>
          <a:p>
            <a:r>
              <a:rPr kumimoji="0" lang="pl-PL" dirty="0"/>
              <a:t>HAKAMANA - Wolfgramm-Kingi September 2015</a:t>
            </a:r>
            <a:endParaRPr kumimoji="0" lang="en-US" dirty="0"/>
          </a:p>
        </p:txBody>
      </p:sp>
      <p:pic>
        <p:nvPicPr>
          <p:cNvPr id="37" name="Picture 36"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448371911"/>
      </p:ext>
    </p:extLst>
  </p:cSld>
  <p:clrMapOvr>
    <a:masterClrMapping/>
  </p:clrMapOvr>
  <p:transition spd="slow">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olfgrT\Desktop\POU KAPUA NEW\Pou Kapua\Tangar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0"/>
            <a:ext cx="7848872" cy="68764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17</a:t>
            </a:fld>
            <a:endParaRPr kumimoji="0" lang="en-US"/>
          </a:p>
        </p:txBody>
      </p:sp>
    </p:spTree>
    <p:extLst>
      <p:ext uri="{BB962C8B-B14F-4D97-AF65-F5344CB8AC3E}">
        <p14:creationId xmlns:p14="http://schemas.microsoft.com/office/powerpoint/2010/main" val="1389621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Kingi\Documents\more images\POU KAPUA PHOTO.TIF"/>
          <p:cNvPicPr>
            <a:picLocks noChangeAspect="1" noChangeArrowheads="1"/>
          </p:cNvPicPr>
          <p:nvPr/>
        </p:nvPicPr>
        <p:blipFill>
          <a:blip r:embed="rId2" cstate="print"/>
          <a:srcRect/>
          <a:stretch>
            <a:fillRect/>
          </a:stretch>
        </p:blipFill>
        <p:spPr bwMode="auto">
          <a:xfrm>
            <a:off x="877908" y="-11410"/>
            <a:ext cx="7416824" cy="6858000"/>
          </a:xfrm>
          <a:prstGeom prst="rect">
            <a:avLst/>
          </a:prstGeom>
          <a:noFill/>
          <a:ln w="9525">
            <a:noFill/>
            <a:miter lim="800000"/>
            <a:headEnd/>
            <a:tailEnd/>
          </a:ln>
        </p:spPr>
      </p:pic>
      <p:sp>
        <p:nvSpPr>
          <p:cNvPr id="3" name="Rectangle 4"/>
          <p:cNvSpPr>
            <a:spLocks noGrp="1" noChangeArrowheads="1"/>
          </p:cNvSpPr>
          <p:nvPr>
            <p:ph type="body" sz="half" idx="4294967295"/>
          </p:nvPr>
        </p:nvSpPr>
        <p:spPr>
          <a:xfrm>
            <a:off x="898506" y="1700808"/>
            <a:ext cx="3384376" cy="4797623"/>
          </a:xfrm>
          <a:prstGeom prst="rect">
            <a:avLst/>
          </a:prstGeom>
        </p:spPr>
        <p:txBody>
          <a:bodyPr>
            <a:normAutofit lnSpcReduction="10000"/>
          </a:bodyPr>
          <a:lstStyle/>
          <a:p>
            <a:pPr>
              <a:buFont typeface="Wingdings" pitchFamily="2" charset="2"/>
              <a:buNone/>
            </a:pPr>
            <a:r>
              <a:rPr lang="en-AU" altLang="en-US" sz="2400" b="1" dirty="0">
                <a:solidFill>
                  <a:srgbClr val="FFFF00"/>
                </a:solidFill>
                <a:latin typeface="Monotype Corsiva" pitchFamily="66" charset="0"/>
              </a:rPr>
              <a:t>Pou Kapua</a:t>
            </a:r>
          </a:p>
          <a:p>
            <a:pPr>
              <a:buFont typeface="Wingdings" pitchFamily="2" charset="2"/>
              <a:buNone/>
            </a:pPr>
            <a:endParaRPr lang="en-AU" altLang="en-US" sz="2400" b="1" dirty="0">
              <a:solidFill>
                <a:srgbClr val="FFFF00"/>
              </a:solidFill>
              <a:latin typeface="Monotype Corsiva" pitchFamily="66" charset="0"/>
            </a:endParaRPr>
          </a:p>
          <a:p>
            <a:pPr>
              <a:buFont typeface="Wingdings" pitchFamily="2" charset="2"/>
              <a:buNone/>
            </a:pPr>
            <a:r>
              <a:rPr lang="en-AU" altLang="en-US" sz="2400" b="1" dirty="0">
                <a:solidFill>
                  <a:srgbClr val="FFFF00"/>
                </a:solidFill>
                <a:latin typeface="Monotype Corsiva" pitchFamily="66" charset="0"/>
              </a:rPr>
              <a:t>Aha </a:t>
            </a:r>
            <a:r>
              <a:rPr lang="en-AU" altLang="en-US" sz="2400" b="1" dirty="0" err="1">
                <a:solidFill>
                  <a:srgbClr val="FFFF00"/>
                </a:solidFill>
                <a:latin typeface="Monotype Corsiva" pitchFamily="66" charset="0"/>
              </a:rPr>
              <a:t>koa</a:t>
            </a:r>
            <a:r>
              <a:rPr lang="en-AU" altLang="en-US" sz="2400" b="1" dirty="0">
                <a:solidFill>
                  <a:srgbClr val="FFFF00"/>
                </a:solidFill>
                <a:latin typeface="Monotype Corsiva" pitchFamily="66" charset="0"/>
              </a:rPr>
              <a:t> he </a:t>
            </a:r>
            <a:r>
              <a:rPr lang="en-AU" altLang="en-US" sz="2400" b="1" dirty="0" err="1">
                <a:solidFill>
                  <a:srgbClr val="FFFF00"/>
                </a:solidFill>
                <a:latin typeface="Monotype Corsiva" pitchFamily="66" charset="0"/>
              </a:rPr>
              <a:t>moemoea</a:t>
            </a:r>
            <a:r>
              <a:rPr lang="en-AU" altLang="en-US" sz="2400" b="1" dirty="0">
                <a:solidFill>
                  <a:srgbClr val="FFFF00"/>
                </a:solidFill>
                <a:latin typeface="Monotype Corsiva" pitchFamily="66" charset="0"/>
              </a:rPr>
              <a:t>, </a:t>
            </a:r>
          </a:p>
          <a:p>
            <a:pPr>
              <a:buFont typeface="Wingdings" pitchFamily="2" charset="2"/>
              <a:buNone/>
            </a:pPr>
            <a:r>
              <a:rPr lang="en-AU" altLang="en-US" sz="2400" b="1" dirty="0">
                <a:solidFill>
                  <a:srgbClr val="FFFF00"/>
                </a:solidFill>
                <a:latin typeface="Monotype Corsiva" pitchFamily="66" charset="0"/>
              </a:rPr>
              <a:t>	he Taonga</a:t>
            </a:r>
          </a:p>
          <a:p>
            <a:pPr>
              <a:buFont typeface="Wingdings" pitchFamily="2" charset="2"/>
              <a:buNone/>
            </a:pPr>
            <a:endParaRPr lang="en-AU" altLang="en-US" sz="2400" b="1" dirty="0">
              <a:solidFill>
                <a:srgbClr val="FFFF00"/>
              </a:solidFill>
              <a:latin typeface="Monotype Corsiva" pitchFamily="66" charset="0"/>
            </a:endParaRPr>
          </a:p>
          <a:p>
            <a:pPr>
              <a:buFont typeface="Wingdings" pitchFamily="2" charset="2"/>
              <a:buNone/>
            </a:pPr>
            <a:r>
              <a:rPr lang="en-AU" altLang="en-US" sz="2400" b="1" dirty="0">
                <a:solidFill>
                  <a:srgbClr val="FFFF00"/>
                </a:solidFill>
                <a:latin typeface="Monotype Corsiva" pitchFamily="66" charset="0"/>
              </a:rPr>
              <a:t>A legacy entrusted, </a:t>
            </a:r>
          </a:p>
          <a:p>
            <a:pPr>
              <a:buFont typeface="Wingdings" pitchFamily="2" charset="2"/>
              <a:buNone/>
            </a:pPr>
            <a:r>
              <a:rPr lang="en-AU" altLang="en-US" sz="2400" b="1" dirty="0">
                <a:solidFill>
                  <a:srgbClr val="FFFF00"/>
                </a:solidFill>
                <a:latin typeface="Monotype Corsiva" pitchFamily="66" charset="0"/>
              </a:rPr>
              <a:t>	  a dream fulfilled, </a:t>
            </a:r>
          </a:p>
          <a:p>
            <a:pPr>
              <a:buFont typeface="Wingdings" pitchFamily="2" charset="2"/>
              <a:buNone/>
            </a:pPr>
            <a:r>
              <a:rPr lang="en-AU" altLang="en-US" sz="2400" b="1" dirty="0">
                <a:solidFill>
                  <a:srgbClr val="FFFF00"/>
                </a:solidFill>
                <a:latin typeface="Monotype Corsiva" pitchFamily="66" charset="0"/>
              </a:rPr>
              <a:t>		a treasure revealed</a:t>
            </a:r>
          </a:p>
          <a:p>
            <a:pPr>
              <a:buFont typeface="Wingdings" pitchFamily="2" charset="2"/>
              <a:buNone/>
            </a:pPr>
            <a:endParaRPr lang="en-AU" altLang="en-US" sz="2400" b="1" dirty="0">
              <a:solidFill>
                <a:srgbClr val="FFFF00"/>
              </a:solidFill>
              <a:latin typeface="Monotype Corsiva" pitchFamily="66" charset="0"/>
            </a:endParaRPr>
          </a:p>
          <a:p>
            <a:pPr>
              <a:buFont typeface="Wingdings" pitchFamily="2" charset="2"/>
              <a:buNone/>
            </a:pPr>
            <a:r>
              <a:rPr lang="en-AU" altLang="en-US" sz="2400" b="1" dirty="0">
                <a:solidFill>
                  <a:srgbClr val="FFFF00"/>
                </a:solidFill>
                <a:latin typeface="Monotype Corsiva" pitchFamily="66" charset="0"/>
              </a:rPr>
              <a:t>A gift from the tribes and people of Aotearoa/Pacific, 	to the World </a:t>
            </a:r>
            <a:endParaRPr lang="en-US" altLang="en-US" sz="2400" b="1" dirty="0">
              <a:solidFill>
                <a:srgbClr val="FFFF00"/>
              </a:solidFill>
              <a:latin typeface="Monotype Corsiva" pitchFamily="66" charset="0"/>
            </a:endParaRPr>
          </a:p>
          <a:p>
            <a:endParaRPr lang="en-AU" altLang="en-US" b="1" dirty="0">
              <a:solidFill>
                <a:srgbClr val="FFFF00"/>
              </a:solidFill>
              <a:latin typeface="Monotype Corsiva" pitchFamily="66" charset="0"/>
            </a:endParaRPr>
          </a:p>
        </p:txBody>
      </p:sp>
    </p:spTree>
    <p:extLst>
      <p:ext uri="{BB962C8B-B14F-4D97-AF65-F5344CB8AC3E}">
        <p14:creationId xmlns:p14="http://schemas.microsoft.com/office/powerpoint/2010/main" val="1448030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19</a:t>
            </a:fld>
            <a:endParaRPr kumimoji="0" lang="en-US"/>
          </a:p>
        </p:txBody>
      </p:sp>
      <p:sp>
        <p:nvSpPr>
          <p:cNvPr id="4" name="Title 1"/>
          <p:cNvSpPr txBox="1">
            <a:spLocks/>
          </p:cNvSpPr>
          <p:nvPr/>
        </p:nvSpPr>
        <p:spPr>
          <a:xfrm>
            <a:off x="885148" y="1772816"/>
            <a:ext cx="6768752" cy="3456384"/>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a:solidFill>
                  <a:srgbClr val="002060"/>
                </a:solidFill>
                <a:latin typeface="Copperplate Gothic Light" panose="020E0507020206020404" pitchFamily="34" charset="0"/>
              </a:rPr>
              <a:t>HAKAMANA       </a:t>
            </a:r>
          </a:p>
          <a:p>
            <a:pPr algn="ctr"/>
            <a:endParaRPr lang="en-NZ" sz="4400" b="1" dirty="0">
              <a:solidFill>
                <a:srgbClr val="002060"/>
              </a:solidFill>
            </a:endParaRPr>
          </a:p>
          <a:p>
            <a:pPr algn="ctr"/>
            <a:r>
              <a:rPr lang="en-NZ" sz="4800" b="1" dirty="0">
                <a:solidFill>
                  <a:srgbClr val="002060"/>
                </a:solidFill>
              </a:rPr>
              <a:t>Pacific Fanau Ol</a:t>
            </a:r>
            <a:r>
              <a:rPr lang="en-NZ" sz="4400" b="1" dirty="0">
                <a:solidFill>
                  <a:srgbClr val="002060"/>
                </a:solidFill>
              </a:rPr>
              <a:t>a</a:t>
            </a:r>
          </a:p>
          <a:p>
            <a:pPr algn="ctr"/>
            <a:endParaRPr lang="en-NZ" sz="4400" b="1" dirty="0">
              <a:solidFill>
                <a:srgbClr val="002060"/>
              </a:solidFill>
            </a:endParaRPr>
          </a:p>
          <a:p>
            <a:pPr algn="ctr"/>
            <a:r>
              <a:rPr lang="en-NZ" sz="4000" b="1" dirty="0">
                <a:solidFill>
                  <a:srgbClr val="C00000"/>
                </a:solidFill>
              </a:rPr>
              <a:t>Fanau-Centred Patient Care</a:t>
            </a: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pic>
        <p:nvPicPr>
          <p:cNvPr id="6" name="Picture 2" descr="C:\Documents and Settings\wolfgrt\Desktop\FOLA-Logo_R10[1]smal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077" y="116632"/>
            <a:ext cx="226218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kumimoji="0" lang="pl-PL"/>
              <a:t>HAKAMANA - Wolfgramm-Kingi September 2015</a:t>
            </a:r>
            <a:endParaRPr kumimoji="0" lang="en-US"/>
          </a:p>
        </p:txBody>
      </p:sp>
      <p:sp>
        <p:nvSpPr>
          <p:cNvPr id="8"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a:solidFill>
                  <a:srgbClr val="002060"/>
                </a:solidFill>
              </a:rPr>
              <a:t>Case Study 2</a:t>
            </a:r>
            <a:endParaRPr lang="en-NZ" altLang="en-US" sz="2800" b="1" u="sng" dirty="0"/>
          </a:p>
        </p:txBody>
      </p:sp>
    </p:spTree>
    <p:extLst>
      <p:ext uri="{BB962C8B-B14F-4D97-AF65-F5344CB8AC3E}">
        <p14:creationId xmlns:p14="http://schemas.microsoft.com/office/powerpoint/2010/main" val="1123941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3209"/>
            <a:ext cx="9144000" cy="369332"/>
          </a:xfrm>
          <a:prstGeom prst="rect">
            <a:avLst/>
          </a:prstGeom>
        </p:spPr>
        <p:txBody>
          <a:bodyPr wrap="square">
            <a:spAutoFit/>
          </a:bodyPr>
          <a:lstStyle/>
          <a:p>
            <a:endParaRPr lang="en-NZ" dirty="0"/>
          </a:p>
        </p:txBody>
      </p:sp>
      <p:sp>
        <p:nvSpPr>
          <p:cNvPr id="7" name="Rectangle 6"/>
          <p:cNvSpPr/>
          <p:nvPr/>
        </p:nvSpPr>
        <p:spPr>
          <a:xfrm>
            <a:off x="287524" y="1709294"/>
            <a:ext cx="8568951" cy="3539430"/>
          </a:xfrm>
          <a:prstGeom prst="rect">
            <a:avLst/>
          </a:prstGeom>
          <a:solidFill>
            <a:schemeClr val="accent3">
              <a:lumMod val="20000"/>
              <a:lumOff val="80000"/>
            </a:schemeClr>
          </a:solidFill>
          <a:scene3d>
            <a:camera prst="orthographicFront"/>
            <a:lightRig rig="threePt" dir="t"/>
          </a:scene3d>
          <a:sp3d>
            <a:bevelT/>
            <a:bevelB/>
          </a:sp3d>
        </p:spPr>
        <p:txBody>
          <a:bodyPr wrap="square">
            <a:spAutoFit/>
          </a:bodyPr>
          <a:lstStyle/>
          <a:p>
            <a:pPr algn="ctr">
              <a:lnSpc>
                <a:spcPct val="200000"/>
              </a:lnSpc>
            </a:pPr>
            <a:r>
              <a:rPr lang="en-AU" sz="4000" b="1" dirty="0">
                <a:solidFill>
                  <a:srgbClr val="002060"/>
                </a:solidFill>
                <a:latin typeface="Copperplate Gothic Bold" panose="020E0705020206020404" pitchFamily="34" charset="0"/>
              </a:rPr>
              <a:t>HAKAMANA</a:t>
            </a:r>
            <a:r>
              <a:rPr lang="en-AU" sz="4000" b="1" dirty="0">
                <a:latin typeface="Copperplate Gothic Bold" panose="020E0705020206020404" pitchFamily="34" charset="0"/>
              </a:rPr>
              <a:t> </a:t>
            </a:r>
          </a:p>
          <a:p>
            <a:pPr algn="ctr">
              <a:lnSpc>
                <a:spcPct val="200000"/>
              </a:lnSpc>
            </a:pPr>
            <a:r>
              <a:rPr lang="en-NZ" sz="2400" b="1" cap="all" dirty="0">
                <a:solidFill>
                  <a:srgbClr val="002060"/>
                </a:solidFill>
                <a:latin typeface="+mj-lt"/>
              </a:rPr>
              <a:t>Integrated System of Transformative </a:t>
            </a:r>
          </a:p>
          <a:p>
            <a:pPr algn="ctr">
              <a:lnSpc>
                <a:spcPct val="200000"/>
              </a:lnSpc>
            </a:pPr>
            <a:r>
              <a:rPr lang="en-NZ" sz="2400" b="1" cap="all" dirty="0">
                <a:solidFill>
                  <a:srgbClr val="002060"/>
                </a:solidFill>
                <a:latin typeface="+mj-lt"/>
              </a:rPr>
              <a:t>Design, Development &amp; Evaluation</a:t>
            </a:r>
            <a:endParaRPr lang="en-NZ" sz="2400" dirty="0">
              <a:solidFill>
                <a:srgbClr val="002060"/>
              </a:solidFill>
              <a:latin typeface="+mj-lt"/>
            </a:endParaRPr>
          </a:p>
          <a:p>
            <a:pPr algn="ctr">
              <a:lnSpc>
                <a:spcPct val="200000"/>
              </a:lnSpc>
            </a:pPr>
            <a:endParaRPr lang="en-AU" sz="2400" b="1" dirty="0">
              <a:latin typeface="+mj-lt"/>
            </a:endParaRPr>
          </a:p>
        </p:txBody>
      </p:sp>
      <p:pic>
        <p:nvPicPr>
          <p:cNvPr id="10" name="Picture 9"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2032378" y="2189148"/>
            <a:ext cx="614578" cy="60750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Rectangle 1"/>
          <p:cNvSpPr/>
          <p:nvPr/>
        </p:nvSpPr>
        <p:spPr>
          <a:xfrm>
            <a:off x="971600" y="5999032"/>
            <a:ext cx="7344816" cy="523220"/>
          </a:xfrm>
          <a:prstGeom prst="rect">
            <a:avLst/>
          </a:prstGeom>
        </p:spPr>
        <p:txBody>
          <a:bodyPr wrap="square">
            <a:spAutoFit/>
          </a:bodyPr>
          <a:lstStyle/>
          <a:p>
            <a:pPr algn="ctr"/>
            <a:r>
              <a:rPr lang="mi-NZ" sz="1400" dirty="0"/>
              <a:t>The </a:t>
            </a:r>
            <a:r>
              <a:rPr lang="mi-NZ" sz="1400" b="1" dirty="0"/>
              <a:t>HAKAMANA</a:t>
            </a:r>
            <a:r>
              <a:rPr lang="mi-NZ" sz="1400" dirty="0"/>
              <a:t> Integrated System of Transformative Design, Development &amp; Evaluation       </a:t>
            </a:r>
          </a:p>
          <a:p>
            <a:pPr algn="ctr"/>
            <a:r>
              <a:rPr lang="mi-NZ" sz="1400" dirty="0"/>
              <a:t>is Copyright © Tania Wolfgramm-Kingi / Pou Kapua – Creatrix 2010.</a:t>
            </a:r>
            <a:endParaRPr lang="en-NZ" sz="1400" dirty="0"/>
          </a:p>
        </p:txBody>
      </p:sp>
    </p:spTree>
    <p:extLst>
      <p:ext uri="{BB962C8B-B14F-4D97-AF65-F5344CB8AC3E}">
        <p14:creationId xmlns:p14="http://schemas.microsoft.com/office/powerpoint/2010/main" val="1973755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pl-PL"/>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20</a:t>
            </a:fld>
            <a:endParaRPr kumimoji="0" lang="en-US"/>
          </a:p>
        </p:txBody>
      </p:sp>
      <p:sp>
        <p:nvSpPr>
          <p:cNvPr id="4" name="Rectangle 3"/>
          <p:cNvSpPr/>
          <p:nvPr/>
        </p:nvSpPr>
        <p:spPr>
          <a:xfrm>
            <a:off x="195265" y="332656"/>
            <a:ext cx="8773144" cy="3031599"/>
          </a:xfrm>
          <a:prstGeom prst="rect">
            <a:avLst/>
          </a:prstGeom>
        </p:spPr>
        <p:txBody>
          <a:bodyPr wrap="square">
            <a:spAutoFit/>
          </a:bodyPr>
          <a:lstStyle/>
          <a:p>
            <a:r>
              <a:rPr lang="en-NZ" sz="2600" b="1" cap="all" dirty="0">
                <a:latin typeface="+mj-lt"/>
              </a:rPr>
              <a:t>THE INTENTION</a:t>
            </a:r>
          </a:p>
          <a:p>
            <a:pPr marL="342900" indent="-342900">
              <a:lnSpc>
                <a:spcPct val="150000"/>
              </a:lnSpc>
              <a:buFont typeface="Arial" panose="020B0604020202020204" pitchFamily="34" charset="0"/>
              <a:buChar char="•"/>
            </a:pPr>
            <a:r>
              <a:rPr lang="en-NZ" sz="2200" dirty="0">
                <a:latin typeface="+mj-lt"/>
              </a:rPr>
              <a:t>To design and implement a healthcare solution for Pacific patients (with complex health needs and who have multiple socio-economic challenges) that includes their fanau / family members as important members of their circle of care; and provide quality patient and fanau-centric care to achieve better health outcomes</a:t>
            </a:r>
          </a:p>
        </p:txBody>
      </p:sp>
      <p:sp>
        <p:nvSpPr>
          <p:cNvPr id="5" name="Rectangle 4"/>
          <p:cNvSpPr/>
          <p:nvPr/>
        </p:nvSpPr>
        <p:spPr>
          <a:xfrm>
            <a:off x="174928" y="3645024"/>
            <a:ext cx="8789560" cy="2523768"/>
          </a:xfrm>
          <a:prstGeom prst="rect">
            <a:avLst/>
          </a:prstGeom>
        </p:spPr>
        <p:txBody>
          <a:bodyPr wrap="square">
            <a:spAutoFit/>
          </a:bodyPr>
          <a:lstStyle/>
          <a:p>
            <a:r>
              <a:rPr lang="en-NZ" sz="2600" b="1" cap="all" dirty="0">
                <a:latin typeface="+mj-lt"/>
              </a:rPr>
              <a:t>THE Outcome</a:t>
            </a:r>
          </a:p>
          <a:p>
            <a:pPr marL="342900" indent="-342900">
              <a:lnSpc>
                <a:spcPct val="150000"/>
              </a:lnSpc>
              <a:buFont typeface="Arial" panose="020B0604020202020204" pitchFamily="34" charset="0"/>
              <a:buChar char="•"/>
            </a:pPr>
            <a:r>
              <a:rPr lang="en-NZ" sz="2200" dirty="0">
                <a:latin typeface="+mj-lt"/>
              </a:rPr>
              <a:t>The design, development and implementation of a Fanau Ola Support Service with an evaluation that shows a decline and reduction over time in secondary service utilisations (hospital admissions, emergency care presentations), and improved quality of life for Pacific patients and fanau</a:t>
            </a: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523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79388" y="324197"/>
            <a:ext cx="7704980" cy="944563"/>
          </a:xfrm>
        </p:spPr>
        <p:txBody>
          <a:bodyPr>
            <a:normAutofit/>
          </a:bodyPr>
          <a:lstStyle/>
          <a:p>
            <a:r>
              <a:rPr lang="en-NZ" altLang="en-US" sz="4000" b="1" dirty="0">
                <a:solidFill>
                  <a:srgbClr val="002060"/>
                </a:solidFill>
              </a:rPr>
              <a:t>Vision: Fanau Ola for Pacific families</a:t>
            </a:r>
          </a:p>
        </p:txBody>
      </p:sp>
      <p:sp>
        <p:nvSpPr>
          <p:cNvPr id="33795" name="Content Placeholder 2"/>
          <p:cNvSpPr>
            <a:spLocks noGrp="1"/>
          </p:cNvSpPr>
          <p:nvPr>
            <p:ph idx="1"/>
          </p:nvPr>
        </p:nvSpPr>
        <p:spPr>
          <a:xfrm>
            <a:off x="417236" y="1340768"/>
            <a:ext cx="8229600" cy="4389120"/>
          </a:xfrm>
        </p:spPr>
        <p:txBody>
          <a:bodyPr>
            <a:normAutofit fontScale="92500" lnSpcReduction="10000"/>
          </a:bodyPr>
          <a:lstStyle/>
          <a:p>
            <a:pPr marL="0" indent="0" algn="ctr">
              <a:buFont typeface="Wingdings" pitchFamily="2" charset="2"/>
              <a:buNone/>
            </a:pPr>
            <a:endParaRPr lang="en-NZ" altLang="en-US" sz="800" b="1" dirty="0"/>
          </a:p>
          <a:p>
            <a:pPr marL="0" indent="0">
              <a:lnSpc>
                <a:spcPct val="150000"/>
              </a:lnSpc>
              <a:buFont typeface="Wingdings" pitchFamily="2" charset="2"/>
              <a:buNone/>
            </a:pPr>
            <a:r>
              <a:rPr lang="en-NZ" altLang="en-US" sz="2800" b="1" dirty="0"/>
              <a:t>Fanau will be…</a:t>
            </a:r>
            <a:br>
              <a:rPr lang="en-NZ" altLang="en-US" sz="2800" b="1" dirty="0"/>
            </a:br>
            <a:r>
              <a:rPr lang="en-NZ" altLang="en-US" sz="2800" b="1" dirty="0"/>
              <a:t>healthy in body, mind and spirit,                                       educated, socially strong, and content. </a:t>
            </a:r>
            <a:endParaRPr lang="en-NZ" altLang="en-US" sz="2800" b="1" dirty="0">
              <a:sym typeface="Wingdings" pitchFamily="2" charset="2"/>
            </a:endParaRPr>
          </a:p>
          <a:p>
            <a:pPr marL="0" indent="0">
              <a:lnSpc>
                <a:spcPct val="150000"/>
              </a:lnSpc>
              <a:buFont typeface="Wingdings" pitchFamily="2" charset="2"/>
              <a:buNone/>
            </a:pPr>
            <a:br>
              <a:rPr lang="en-NZ" altLang="en-US" sz="2800" dirty="0"/>
            </a:br>
            <a:r>
              <a:rPr lang="en-NZ" altLang="en-US" sz="2800" b="1" dirty="0"/>
              <a:t>Fanau will have…</a:t>
            </a:r>
          </a:p>
          <a:p>
            <a:pPr marL="0" indent="0">
              <a:lnSpc>
                <a:spcPct val="150000"/>
              </a:lnSpc>
              <a:buFont typeface="Wingdings" pitchFamily="2" charset="2"/>
              <a:buNone/>
            </a:pPr>
            <a:r>
              <a:rPr lang="en-NZ" altLang="en-US" sz="2800" b="1" dirty="0"/>
              <a:t>the courage and will to live, the skills and abilities</a:t>
            </a:r>
            <a:br>
              <a:rPr lang="en-NZ" altLang="en-US" sz="2800" b="1" dirty="0"/>
            </a:br>
            <a:r>
              <a:rPr lang="en-NZ" altLang="en-US" sz="2800" b="1" dirty="0"/>
              <a:t>to plan and pursue their own futures</a:t>
            </a:r>
            <a:r>
              <a:rPr lang="en-NZ" altLang="en-US" sz="2400" dirty="0"/>
              <a:t>.</a:t>
            </a:r>
          </a:p>
        </p:txBody>
      </p:sp>
      <p:pic>
        <p:nvPicPr>
          <p:cNvPr id="6" name="Picture 5" descr="C:\Users\Kingi\Desktop\DSC0086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680" y="2509316"/>
            <a:ext cx="2063376" cy="1689095"/>
          </a:xfrm>
          <a:prstGeom prst="rect">
            <a:avLst/>
          </a:prstGeom>
          <a:noFill/>
          <a:scene3d>
            <a:camera prst="orthographicFront"/>
            <a:lightRig rig="threePt" dir="t"/>
          </a:scene3d>
          <a:sp3d>
            <a:bevelT/>
          </a:sp3d>
        </p:spPr>
      </p:pic>
      <p:sp>
        <p:nvSpPr>
          <p:cNvPr id="3" name="Footer Placeholder 2"/>
          <p:cNvSpPr>
            <a:spLocks noGrp="1"/>
          </p:cNvSpPr>
          <p:nvPr>
            <p:ph type="ftr" sz="quarter" idx="11"/>
          </p:nvPr>
        </p:nvSpPr>
        <p:spPr/>
        <p:txBody>
          <a:bodyPr/>
          <a:lstStyle/>
          <a:p>
            <a:r>
              <a:rPr kumimoji="0" lang="pl-PL"/>
              <a:t>HAKAMANA - Wolfgramm-Kingi September 2015</a:t>
            </a:r>
            <a:endParaRPr kumimoji="0" lang="en-US"/>
          </a:p>
        </p:txBody>
      </p:sp>
      <p:sp>
        <p:nvSpPr>
          <p:cNvPr id="4" name="Slide Number Placeholder 3"/>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21</a:t>
            </a:fld>
            <a:endParaRPr kumimoji="0" lang="en-US"/>
          </a:p>
        </p:txBody>
      </p:sp>
      <p:pic>
        <p:nvPicPr>
          <p:cNvPr id="7" name="Picture 6"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821359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9552" y="548680"/>
            <a:ext cx="8229600" cy="708688"/>
          </a:xfrm>
        </p:spPr>
        <p:txBody>
          <a:bodyPr>
            <a:noAutofit/>
          </a:bodyPr>
          <a:lstStyle/>
          <a:p>
            <a:r>
              <a:rPr lang="en-US" altLang="en-US" sz="4800" b="1" dirty="0">
                <a:solidFill>
                  <a:srgbClr val="002060"/>
                </a:solidFill>
              </a:rPr>
              <a:t>Fanau Ola</a:t>
            </a:r>
            <a:endParaRPr lang="en-GB" altLang="en-US" sz="4800" b="1" dirty="0">
              <a:solidFill>
                <a:srgbClr val="002060"/>
              </a:solidFill>
            </a:endParaRPr>
          </a:p>
        </p:txBody>
      </p:sp>
      <p:sp>
        <p:nvSpPr>
          <p:cNvPr id="20483" name="Rectangle 3"/>
          <p:cNvSpPr>
            <a:spLocks noGrp="1" noChangeArrowheads="1"/>
          </p:cNvSpPr>
          <p:nvPr>
            <p:ph type="body" idx="1"/>
          </p:nvPr>
        </p:nvSpPr>
        <p:spPr>
          <a:xfrm>
            <a:off x="467544" y="1628800"/>
            <a:ext cx="8229600" cy="4389120"/>
          </a:xfrm>
        </p:spPr>
        <p:txBody>
          <a:bodyPr>
            <a:normAutofit lnSpcReduction="10000"/>
          </a:bodyPr>
          <a:lstStyle/>
          <a:p>
            <a:r>
              <a:rPr lang="en-US" altLang="en-US" sz="2800" dirty="0"/>
              <a:t>Ancient Pacific words – expressing many        sounds of creation; </a:t>
            </a:r>
          </a:p>
          <a:p>
            <a:pPr>
              <a:buFont typeface="Wingdings" pitchFamily="2" charset="2"/>
              <a:buNone/>
            </a:pPr>
            <a:r>
              <a:rPr lang="en-US" altLang="en-US" sz="2800" dirty="0"/>
              <a:t>  ‘</a:t>
            </a:r>
            <a:r>
              <a:rPr lang="en-US" altLang="en-US" sz="2800" i="1" dirty="0"/>
              <a:t>ha</a:t>
            </a:r>
            <a:r>
              <a:rPr lang="en-US" altLang="en-US" sz="2800" dirty="0"/>
              <a:t>’ the ‘breath of life’ and </a:t>
            </a:r>
          </a:p>
          <a:p>
            <a:pPr>
              <a:buFont typeface="Wingdings" pitchFamily="2" charset="2"/>
              <a:buNone/>
            </a:pPr>
            <a:r>
              <a:rPr lang="en-US" altLang="en-US" sz="2800" dirty="0"/>
              <a:t>  ‘</a:t>
            </a:r>
            <a:r>
              <a:rPr lang="en-US" altLang="en-US" sz="2800" i="1" dirty="0"/>
              <a:t>wa</a:t>
            </a:r>
            <a:r>
              <a:rPr lang="en-US" altLang="en-US" sz="2800" dirty="0"/>
              <a:t>’ inferring ‘time and space’ </a:t>
            </a:r>
          </a:p>
          <a:p>
            <a:pPr>
              <a:buFont typeface="Wingdings" pitchFamily="2" charset="2"/>
              <a:buNone/>
            </a:pPr>
            <a:r>
              <a:rPr lang="en-US" altLang="en-US" sz="2800" dirty="0"/>
              <a:t>        combine to form the sound</a:t>
            </a:r>
          </a:p>
          <a:p>
            <a:pPr lvl="1"/>
            <a:r>
              <a:rPr lang="en-US" altLang="en-US" sz="2400" dirty="0"/>
              <a:t>‘</a:t>
            </a:r>
            <a:r>
              <a:rPr lang="en-US" altLang="en-US" b="1" dirty="0"/>
              <a:t>f</a:t>
            </a:r>
            <a:r>
              <a:rPr lang="en-US" altLang="en-US" sz="2400" b="1" dirty="0"/>
              <a:t>a</a:t>
            </a:r>
            <a:r>
              <a:rPr lang="en-US" altLang="en-US" sz="2400" dirty="0"/>
              <a:t>’, a number - signifying foundations of family life</a:t>
            </a:r>
          </a:p>
          <a:p>
            <a:pPr lvl="1"/>
            <a:r>
              <a:rPr lang="en-US" altLang="en-US" sz="2400" dirty="0"/>
              <a:t>‘</a:t>
            </a:r>
            <a:r>
              <a:rPr lang="en-US" altLang="en-US" sz="2400" b="1" dirty="0" err="1"/>
              <a:t>na</a:t>
            </a:r>
            <a:r>
              <a:rPr lang="en-US" altLang="en-US" sz="2400" dirty="0"/>
              <a:t>’, interweaving family relationships with each other</a:t>
            </a:r>
          </a:p>
          <a:p>
            <a:pPr lvl="1"/>
            <a:r>
              <a:rPr lang="en-US" altLang="en-US" sz="2400" dirty="0"/>
              <a:t>‘</a:t>
            </a:r>
            <a:r>
              <a:rPr lang="en-US" altLang="en-US" sz="2400" b="1" dirty="0"/>
              <a:t>u</a:t>
            </a:r>
            <a:r>
              <a:rPr lang="en-US" altLang="en-US" sz="2400" dirty="0"/>
              <a:t>’, manifesting the </a:t>
            </a:r>
            <a:r>
              <a:rPr lang="en-US" altLang="en-US" sz="2400" dirty="0" err="1"/>
              <a:t>realisation</a:t>
            </a:r>
            <a:r>
              <a:rPr lang="en-US" altLang="en-US" sz="2400" dirty="0"/>
              <a:t> of the family’s potential</a:t>
            </a:r>
          </a:p>
          <a:p>
            <a:pPr lvl="1"/>
            <a:r>
              <a:rPr lang="en-US" altLang="en-US" sz="2400" dirty="0"/>
              <a:t>‘</a:t>
            </a:r>
            <a:r>
              <a:rPr lang="en-US" altLang="en-US" sz="2400" b="1" dirty="0"/>
              <a:t>o</a:t>
            </a:r>
            <a:r>
              <a:rPr lang="en-US" altLang="en-US" sz="2400" dirty="0"/>
              <a:t>’, animating the family space of creativity</a:t>
            </a:r>
          </a:p>
          <a:p>
            <a:pPr lvl="1"/>
            <a:r>
              <a:rPr lang="en-US" altLang="en-US" sz="2400" b="1" dirty="0"/>
              <a:t>‘</a:t>
            </a:r>
            <a:r>
              <a:rPr lang="en-US" altLang="en-US" b="1" dirty="0"/>
              <a:t>l</a:t>
            </a:r>
            <a:r>
              <a:rPr lang="en-US" altLang="en-US" sz="2400" b="1" dirty="0"/>
              <a:t>a</a:t>
            </a:r>
            <a:r>
              <a:rPr lang="en-US" altLang="en-US" sz="2400" dirty="0"/>
              <a:t>’, embracing the warmth of the sun as families grow</a:t>
            </a:r>
            <a:endParaRPr lang="en-GB" altLang="en-US" sz="2400" dirty="0"/>
          </a:p>
        </p:txBody>
      </p:sp>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116632"/>
            <a:ext cx="1368425"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kumimoji="0" lang="pl-PL"/>
              <a:t>HAKAMANA - Wolfgramm-Kingi September 2015</a:t>
            </a:r>
            <a:endParaRPr kumimoji="0" lang="en-US"/>
          </a:p>
        </p:txBody>
      </p:sp>
      <p:sp>
        <p:nvSpPr>
          <p:cNvPr id="4" name="Slide Number Placeholder 3"/>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22</a:t>
            </a:fld>
            <a:endParaRPr kumimoji="0" lang="en-US"/>
          </a:p>
        </p:txBody>
      </p:sp>
    </p:spTree>
    <p:extLst>
      <p:ext uri="{BB962C8B-B14F-4D97-AF65-F5344CB8AC3E}">
        <p14:creationId xmlns:p14="http://schemas.microsoft.com/office/powerpoint/2010/main" val="8764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16632"/>
            <a:ext cx="7199312" cy="683915"/>
          </a:xfrm>
          <a:prstGeom prst="rect">
            <a:avLst/>
          </a:prstGeom>
        </p:spPr>
        <p:txBody>
          <a:bodyPr vert="horz" lIns="0" rIns="0" bIns="0" anchor="b">
            <a:normAutofit fontScale="9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NZ" altLang="en-US" sz="4800" b="1" dirty="0">
                <a:solidFill>
                  <a:srgbClr val="002060"/>
                </a:solidFill>
              </a:rPr>
              <a:t>Fanau Ola encompasses</a:t>
            </a:r>
            <a:r>
              <a:rPr lang="en-NZ" altLang="en-US" sz="3600" b="1" dirty="0"/>
              <a:t>…</a:t>
            </a:r>
          </a:p>
        </p:txBody>
      </p:sp>
      <p:sp>
        <p:nvSpPr>
          <p:cNvPr id="2" name="Rectangle 1"/>
          <p:cNvSpPr/>
          <p:nvPr/>
        </p:nvSpPr>
        <p:spPr>
          <a:xfrm>
            <a:off x="336544" y="922035"/>
            <a:ext cx="6889261" cy="5801588"/>
          </a:xfrm>
          <a:prstGeom prst="rect">
            <a:avLst/>
          </a:prstGeom>
        </p:spPr>
        <p:txBody>
          <a:bodyPr wrap="square">
            <a:spAutoFit/>
          </a:bodyPr>
          <a:lstStyle/>
          <a:p>
            <a:pPr lvl="0">
              <a:lnSpc>
                <a:spcPct val="150000"/>
              </a:lnSpc>
            </a:pPr>
            <a:endParaRPr lang="en-NZ" sz="1600" dirty="0">
              <a:latin typeface="+mj-lt"/>
            </a:endParaRPr>
          </a:p>
          <a:p>
            <a:pPr>
              <a:lnSpc>
                <a:spcPct val="200000"/>
              </a:lnSpc>
              <a:buBlip>
                <a:blip r:embed="rId2"/>
              </a:buBlip>
            </a:pPr>
            <a:r>
              <a:rPr lang="en-NZ" altLang="en-US" sz="1600" b="1" dirty="0"/>
              <a:t>VISION		Fanau Futures / Goals / Plans</a:t>
            </a:r>
            <a:endParaRPr lang="en-NZ" altLang="en-US" sz="1600" dirty="0"/>
          </a:p>
          <a:p>
            <a:pPr>
              <a:lnSpc>
                <a:spcPct val="200000"/>
              </a:lnSpc>
              <a:buBlip>
                <a:blip r:embed="rId2"/>
              </a:buBlip>
            </a:pPr>
            <a:r>
              <a:rPr lang="en-NZ" altLang="en-US" sz="1600" b="1" dirty="0"/>
              <a:t>SOCIAL		Relationships / Caring Connections</a:t>
            </a:r>
            <a:endParaRPr lang="en-NZ" altLang="en-US" sz="1600" dirty="0"/>
          </a:p>
          <a:p>
            <a:pPr>
              <a:lnSpc>
                <a:spcPct val="200000"/>
              </a:lnSpc>
              <a:buBlip>
                <a:blip r:embed="rId2"/>
              </a:buBlip>
            </a:pPr>
            <a:r>
              <a:rPr lang="en-NZ" altLang="en-US" sz="1600" b="1" dirty="0"/>
              <a:t>CULTURE 	Worldview / Tradition / Language</a:t>
            </a:r>
            <a:endParaRPr lang="en-NZ" altLang="en-US" sz="1600" dirty="0"/>
          </a:p>
          <a:p>
            <a:pPr>
              <a:lnSpc>
                <a:spcPct val="200000"/>
              </a:lnSpc>
              <a:buBlip>
                <a:blip r:embed="rId2"/>
              </a:buBlip>
            </a:pPr>
            <a:r>
              <a:rPr lang="en-NZ" altLang="en-US" sz="1600" b="1" dirty="0"/>
              <a:t>BODY 		Physical Health / Conditions / Risks</a:t>
            </a:r>
          </a:p>
          <a:p>
            <a:pPr>
              <a:lnSpc>
                <a:spcPct val="200000"/>
              </a:lnSpc>
              <a:buBlip>
                <a:blip r:embed="rId2"/>
              </a:buBlip>
            </a:pPr>
            <a:r>
              <a:rPr lang="en-NZ" altLang="en-US" sz="1600" b="1" dirty="0"/>
              <a:t>SPIRIT		Spirituality / Beliefs / Religion </a:t>
            </a:r>
            <a:endParaRPr lang="en-NZ" altLang="en-US" sz="1600" dirty="0"/>
          </a:p>
          <a:p>
            <a:pPr>
              <a:lnSpc>
                <a:spcPct val="200000"/>
              </a:lnSpc>
              <a:buBlip>
                <a:blip r:embed="rId2"/>
              </a:buBlip>
            </a:pPr>
            <a:r>
              <a:rPr lang="en-NZ" altLang="en-US" sz="1600" b="1" dirty="0"/>
              <a:t>HEART		Emotional Wellbeing / Love / Support</a:t>
            </a:r>
            <a:endParaRPr lang="en-NZ" altLang="en-US" sz="1600" dirty="0"/>
          </a:p>
          <a:p>
            <a:pPr>
              <a:lnSpc>
                <a:spcPct val="200000"/>
              </a:lnSpc>
              <a:buBlip>
                <a:blip r:embed="rId2"/>
              </a:buBlip>
            </a:pPr>
            <a:r>
              <a:rPr lang="en-NZ" altLang="en-US" sz="1600" b="1" dirty="0"/>
              <a:t>MIND		Learning / Intellect / Education / Skills</a:t>
            </a:r>
            <a:endParaRPr lang="en-NZ" altLang="en-US" sz="1600" dirty="0"/>
          </a:p>
          <a:p>
            <a:pPr>
              <a:lnSpc>
                <a:spcPct val="200000"/>
              </a:lnSpc>
              <a:buBlip>
                <a:blip r:embed="rId2"/>
              </a:buBlip>
            </a:pPr>
            <a:r>
              <a:rPr lang="en-NZ" altLang="en-US" sz="1600" b="1" dirty="0"/>
              <a:t>RESOURCES 	Resources / Housing / Income / Technology</a:t>
            </a:r>
            <a:endParaRPr lang="en-NZ" altLang="en-US" sz="1600" dirty="0"/>
          </a:p>
          <a:p>
            <a:pPr>
              <a:lnSpc>
                <a:spcPct val="200000"/>
              </a:lnSpc>
              <a:buBlip>
                <a:blip r:embed="rId2"/>
              </a:buBlip>
            </a:pPr>
            <a:r>
              <a:rPr lang="en-NZ" altLang="en-US" sz="1600" b="1" dirty="0"/>
              <a:t>CONTEXT	Environment / Community / Systems</a:t>
            </a:r>
          </a:p>
          <a:p>
            <a:pPr>
              <a:lnSpc>
                <a:spcPct val="200000"/>
              </a:lnSpc>
              <a:buBlip>
                <a:blip r:embed="rId2"/>
              </a:buBlip>
            </a:pPr>
            <a:r>
              <a:rPr lang="en-NZ" altLang="en-US" sz="1600" b="1" dirty="0"/>
              <a:t>LEADERSHIP 	Leadership &amp; Guidance Skills / Fanau Champions</a:t>
            </a:r>
            <a:endParaRPr lang="en-NZ" altLang="en-US" sz="1600" dirty="0"/>
          </a:p>
          <a:p>
            <a:pPr marL="742950" lvl="1" indent="-285750">
              <a:lnSpc>
                <a:spcPct val="150000"/>
              </a:lnSpc>
              <a:buFont typeface="Courier New" panose="02070309020205020404" pitchFamily="49" charset="0"/>
              <a:buChar char="o"/>
            </a:pPr>
            <a:endParaRPr lang="en-NZ" sz="1600" dirty="0"/>
          </a:p>
        </p:txBody>
      </p:sp>
      <p:pic>
        <p:nvPicPr>
          <p:cNvPr id="7" name="Picture 6"/>
          <p:cNvPicPr/>
          <p:nvPr/>
        </p:nvPicPr>
        <p:blipFill>
          <a:blip r:embed="rId3" cstate="print">
            <a:extLst/>
          </a:blip>
          <a:srcRect/>
          <a:stretch>
            <a:fillRect/>
          </a:stretch>
        </p:blipFill>
        <p:spPr bwMode="auto">
          <a:xfrm>
            <a:off x="6833251" y="0"/>
            <a:ext cx="2310749" cy="1656184"/>
          </a:xfrm>
          <a:prstGeom prst="rect">
            <a:avLst/>
          </a:prstGeom>
          <a:noFill/>
          <a:ln w="9525">
            <a:noFill/>
            <a:miter lim="800000"/>
            <a:headEnd/>
            <a:tailEnd/>
          </a:ln>
          <a:effectLst/>
          <a:scene3d>
            <a:camera prst="orthographicFront"/>
            <a:lightRig rig="threePt" dir="t"/>
          </a:scene3d>
          <a:sp3d>
            <a:bevelT/>
          </a:sp3d>
        </p:spPr>
      </p:pic>
      <p:pic>
        <p:nvPicPr>
          <p:cNvPr id="10" name="Picture 9" descr="Pasifika Mamas"/>
          <p:cNvPicPr/>
          <p:nvPr/>
        </p:nvPicPr>
        <p:blipFill>
          <a:blip r:embed="rId4" cstate="print">
            <a:extLst/>
          </a:blip>
          <a:srcRect/>
          <a:stretch>
            <a:fillRect/>
          </a:stretch>
        </p:blipFill>
        <p:spPr bwMode="auto">
          <a:xfrm>
            <a:off x="7225805" y="2433448"/>
            <a:ext cx="1944311" cy="1715631"/>
          </a:xfrm>
          <a:prstGeom prst="rect">
            <a:avLst/>
          </a:prstGeom>
          <a:noFill/>
          <a:ln>
            <a:noFill/>
          </a:ln>
          <a:scene3d>
            <a:camera prst="orthographicFront"/>
            <a:lightRig rig="threePt" dir="t"/>
          </a:scene3d>
          <a:sp3d>
            <a:bevelT w="25400" h="25400"/>
          </a:sp3d>
        </p:spPr>
      </p:pic>
      <p:sp>
        <p:nvSpPr>
          <p:cNvPr id="5" name="Footer Placeholder 4"/>
          <p:cNvSpPr>
            <a:spLocks noGrp="1"/>
          </p:cNvSpPr>
          <p:nvPr>
            <p:ph type="ftr" sz="quarter" idx="11"/>
          </p:nvPr>
        </p:nvSpPr>
        <p:spPr/>
        <p:txBody>
          <a:bodyPr/>
          <a:lstStyle/>
          <a:p>
            <a:r>
              <a:rPr kumimoji="0" lang="pl-PL"/>
              <a:t>HAKAMANA - Wolfgramm-Kingi September 2015</a:t>
            </a:r>
            <a:endParaRPr kumimoji="0" lang="en-US"/>
          </a:p>
        </p:txBody>
      </p:sp>
      <p:sp>
        <p:nvSpPr>
          <p:cNvPr id="11" name="Slide Number Placeholder 10"/>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23</a:t>
            </a:fld>
            <a:endParaRPr kumimoji="0" lang="en-US"/>
          </a:p>
        </p:txBody>
      </p:sp>
    </p:spTree>
    <p:extLst>
      <p:ext uri="{BB962C8B-B14F-4D97-AF65-F5344CB8AC3E}">
        <p14:creationId xmlns:p14="http://schemas.microsoft.com/office/powerpoint/2010/main" val="265027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79512" y="1556792"/>
          <a:ext cx="6263833" cy="4644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164513111"/>
              </p:ext>
            </p:extLst>
          </p:nvPr>
        </p:nvGraphicFramePr>
        <p:xfrm>
          <a:off x="3563888" y="1628800"/>
          <a:ext cx="5911205" cy="46085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5604" name="Rectangle 4"/>
          <p:cNvSpPr>
            <a:spLocks noChangeArrowheads="1"/>
          </p:cNvSpPr>
          <p:nvPr/>
        </p:nvSpPr>
        <p:spPr bwMode="hidden">
          <a:xfrm>
            <a:off x="323528" y="314235"/>
            <a:ext cx="7667625" cy="120032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r>
              <a:rPr lang="en-NZ" altLang="en-US" sz="2400" b="1" i="1" dirty="0">
                <a:ea typeface="Calibri" pitchFamily="34" charset="0"/>
                <a:cs typeface="Times New Roman" pitchFamily="18" charset="0"/>
              </a:rPr>
              <a:t>Fanau Ola Support Service – helping our most unwell Pacific patients and fanau achieve better health outcomes</a:t>
            </a:r>
            <a:endParaRPr lang="en-NZ" altLang="en-US" sz="800" dirty="0">
              <a:latin typeface="Times New Roman" pitchFamily="18" charset="0"/>
              <a:ea typeface="Calibri" pitchFamily="34" charset="0"/>
              <a:cs typeface="Times New Roman" pitchFamily="18" charset="0"/>
            </a:endParaRPr>
          </a:p>
          <a:p>
            <a:pPr>
              <a:spcBef>
                <a:spcPct val="0"/>
              </a:spcBef>
              <a:buClrTx/>
              <a:buSzTx/>
              <a:buFontTx/>
              <a:buNone/>
            </a:pPr>
            <a:endParaRPr lang="en-NZ" altLang="en-US" sz="2400" dirty="0">
              <a:latin typeface="Times New Roman" pitchFamily="18" charset="0"/>
              <a:ea typeface="Calibri" pitchFamily="34" charset="0"/>
              <a:cs typeface="Times New Roman" pitchFamily="18" charset="0"/>
            </a:endParaRPr>
          </a:p>
        </p:txBody>
      </p:sp>
      <p:sp>
        <p:nvSpPr>
          <p:cNvPr id="25605" name="Rectangle 5"/>
          <p:cNvSpPr>
            <a:spLocks noChangeArrowheads="1"/>
          </p:cNvSpPr>
          <p:nvPr/>
        </p:nvSpPr>
        <p:spPr bwMode="hidden">
          <a:xfrm>
            <a:off x="0" y="914400"/>
            <a:ext cx="9144000" cy="457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eaLnBrk="1" hangingPunct="1">
              <a:spcBef>
                <a:spcPct val="0"/>
              </a:spcBef>
              <a:buClrTx/>
              <a:buSzTx/>
              <a:buFontTx/>
              <a:buNone/>
            </a:pPr>
            <a:endParaRPr lang="en-NZ" altLang="en-US" sz="2400">
              <a:latin typeface="Times New Roman" pitchFamily="18" charset="0"/>
            </a:endParaRPr>
          </a:p>
        </p:txBody>
      </p:sp>
      <p:grpSp>
        <p:nvGrpSpPr>
          <p:cNvPr id="25606" name="Group 5"/>
          <p:cNvGrpSpPr>
            <a:grpSpLocks/>
          </p:cNvGrpSpPr>
          <p:nvPr/>
        </p:nvGrpSpPr>
        <p:grpSpPr bwMode="auto">
          <a:xfrm>
            <a:off x="5076825" y="4043363"/>
            <a:ext cx="1717675" cy="831850"/>
            <a:chOff x="720076" y="1556470"/>
            <a:chExt cx="1718936" cy="832498"/>
          </a:xfrm>
        </p:grpSpPr>
        <p:sp>
          <p:nvSpPr>
            <p:cNvPr id="7" name="Rectangle 6"/>
            <p:cNvSpPr/>
            <p:nvPr/>
          </p:nvSpPr>
          <p:spPr>
            <a:xfrm>
              <a:off x="720076" y="1556470"/>
              <a:ext cx="1718936" cy="706987"/>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angle 7"/>
            <p:cNvSpPr/>
            <p:nvPr/>
          </p:nvSpPr>
          <p:spPr>
            <a:xfrm>
              <a:off x="828105" y="1681980"/>
              <a:ext cx="1502878" cy="706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9210" tIns="29210" rIns="29210" bIns="29210" spcCol="1270" anchor="ctr"/>
            <a:lstStyle/>
            <a:p>
              <a:pPr algn="r" defTabSz="1022350">
                <a:lnSpc>
                  <a:spcPct val="90000"/>
                </a:lnSpc>
                <a:spcAft>
                  <a:spcPct val="35000"/>
                </a:spcAft>
                <a:defRPr/>
              </a:pPr>
              <a:r>
                <a:rPr lang="en-NZ" sz="1800" b="1" dirty="0"/>
                <a:t>Primary Providers</a:t>
              </a:r>
            </a:p>
          </p:txBody>
        </p:sp>
      </p:grpSp>
      <p:pic>
        <p:nvPicPr>
          <p:cNvPr id="9" name="Picture 8" descr="C:\Users\WolfgrT\Desktop\Paua koru ii.png"/>
          <p:cNvPicPr/>
          <p:nvPr/>
        </p:nvPicPr>
        <p:blipFill>
          <a:blip r:embed="rId12" cstate="print">
            <a:extLst>
              <a:ext uri="{BEBA8EAE-BF5A-486C-A8C5-ECC9F3942E4B}">
                <a14:imgProps xmlns:a14="http://schemas.microsoft.com/office/drawing/2010/main">
                  <a14:imgLayer r:embed="rId1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Footer Placeholder 1"/>
          <p:cNvSpPr>
            <a:spLocks noGrp="1"/>
          </p:cNvSpPr>
          <p:nvPr>
            <p:ph type="ftr" sz="quarter" idx="11"/>
          </p:nvPr>
        </p:nvSpPr>
        <p:spPr/>
        <p:txBody>
          <a:bodyPr/>
          <a:lstStyle/>
          <a:p>
            <a:r>
              <a:rPr kumimoji="0" lang="pl-PL"/>
              <a:t>HAKAMANA - Wolfgramm-Kingi September 2015</a:t>
            </a:r>
            <a:endParaRPr kumimoji="0" lang="en-US"/>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24</a:t>
            </a:fld>
            <a:endParaRPr kumimoji="0" lang="en-US"/>
          </a:p>
        </p:txBody>
      </p:sp>
    </p:spTree>
    <p:extLst>
      <p:ext uri="{BB962C8B-B14F-4D97-AF65-F5344CB8AC3E}">
        <p14:creationId xmlns:p14="http://schemas.microsoft.com/office/powerpoint/2010/main" val="4299417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73284332"/>
              </p:ext>
            </p:extLst>
          </p:nvPr>
        </p:nvGraphicFramePr>
        <p:xfrm>
          <a:off x="762569" y="1139304"/>
          <a:ext cx="7416824" cy="4731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5" name="Curved Right Arrow 5"/>
          <p:cNvSpPr>
            <a:spLocks noChangeArrowheads="1"/>
          </p:cNvSpPr>
          <p:nvPr/>
        </p:nvSpPr>
        <p:spPr bwMode="auto">
          <a:xfrm rot="-3191567">
            <a:off x="2749558" y="808926"/>
            <a:ext cx="439738" cy="1328738"/>
          </a:xfrm>
          <a:prstGeom prst="curvedRightArrow">
            <a:avLst>
              <a:gd name="adj1" fmla="val 24901"/>
              <a:gd name="adj2" fmla="val 49829"/>
              <a:gd name="adj3" fmla="val 25000"/>
            </a:avLst>
          </a:prstGeom>
          <a:solidFill>
            <a:srgbClr val="4F81BD"/>
          </a:solidFill>
          <a:ln w="25400" algn="ctr">
            <a:solidFill>
              <a:srgbClr val="385D8A"/>
            </a:solidFill>
            <a:miter lim="800000"/>
            <a:headEnd/>
            <a:tailEnd/>
          </a:ln>
        </p:spPr>
        <p:txBody>
          <a:bodyPr anchor="ct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eaLnBrk="1" hangingPunct="1">
              <a:spcBef>
                <a:spcPct val="0"/>
              </a:spcBef>
              <a:buClrTx/>
              <a:buSzTx/>
              <a:buFontTx/>
              <a:buNone/>
            </a:pPr>
            <a:endParaRPr lang="en-NZ" altLang="en-US" sz="2400">
              <a:latin typeface="Times New Roman" pitchFamily="18" charset="0"/>
            </a:endParaRPr>
          </a:p>
        </p:txBody>
      </p:sp>
      <p:sp>
        <p:nvSpPr>
          <p:cNvPr id="13316" name="Rectangle 3"/>
          <p:cNvSpPr>
            <a:spLocks noChangeArrowheads="1"/>
          </p:cNvSpPr>
          <p:nvPr/>
        </p:nvSpPr>
        <p:spPr bwMode="hidden">
          <a:xfrm>
            <a:off x="0" y="0"/>
            <a:ext cx="9144000" cy="457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US" altLang="en-US" sz="2400">
              <a:latin typeface="Times New Roman" pitchFamily="18" charset="0"/>
            </a:endParaRPr>
          </a:p>
        </p:txBody>
      </p:sp>
      <p:sp>
        <p:nvSpPr>
          <p:cNvPr id="10" name="TextBox 9"/>
          <p:cNvSpPr txBox="1"/>
          <p:nvPr/>
        </p:nvSpPr>
        <p:spPr>
          <a:xfrm>
            <a:off x="373191" y="252484"/>
            <a:ext cx="7777112" cy="861774"/>
          </a:xfrm>
          <a:prstGeom prst="rect">
            <a:avLst/>
          </a:prstGeom>
          <a:noFill/>
        </p:spPr>
        <p:txBody>
          <a:bodyPr wrap="square">
            <a:spAutoFit/>
          </a:bodyPr>
          <a:lstStyle/>
          <a:p>
            <a:pPr eaLnBrk="1" hangingPunct="1">
              <a:defRPr/>
            </a:pPr>
            <a:r>
              <a:rPr lang="en-NZ" sz="3200" b="1" dirty="0">
                <a:solidFill>
                  <a:srgbClr val="002060"/>
                </a:solidFill>
                <a:latin typeface="+mn-lt"/>
              </a:rPr>
              <a:t>Fanau Ola </a:t>
            </a:r>
            <a:r>
              <a:rPr lang="en-NZ" sz="2800" b="1" dirty="0">
                <a:solidFill>
                  <a:srgbClr val="002060"/>
                </a:solidFill>
                <a:latin typeface="+mn-lt"/>
              </a:rPr>
              <a:t>Support Service in Hospital</a:t>
            </a:r>
          </a:p>
          <a:p>
            <a:pPr eaLnBrk="1" hangingPunct="1">
              <a:defRPr/>
            </a:pPr>
            <a:r>
              <a:rPr lang="en-NZ" sz="1800" b="1" dirty="0">
                <a:solidFill>
                  <a:schemeClr val="bg1"/>
                </a:solidFill>
                <a:latin typeface="+mn-lt"/>
              </a:rPr>
              <a:t>              </a:t>
            </a:r>
          </a:p>
        </p:txBody>
      </p:sp>
      <p:pic>
        <p:nvPicPr>
          <p:cNvPr id="6" name="Picture 5"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516625997"/>
      </p:ext>
    </p:extLst>
  </p:cSld>
  <p:clrMapOvr>
    <a:masterClrMapping/>
  </p:clrMapOvr>
  <p:transition spd="slow">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300038" y="404664"/>
            <a:ext cx="8424862" cy="5183187"/>
          </a:xfrm>
        </p:spPr>
        <p:txBody>
          <a:bodyPr>
            <a:normAutofit fontScale="92500" lnSpcReduction="10000"/>
          </a:bodyPr>
          <a:lstStyle/>
          <a:p>
            <a:pPr marL="0" indent="0">
              <a:lnSpc>
                <a:spcPct val="90000"/>
              </a:lnSpc>
              <a:buFont typeface="Wingdings" pitchFamily="2" charset="2"/>
              <a:buNone/>
            </a:pPr>
            <a:r>
              <a:rPr lang="en-GB" altLang="en-US" b="1" i="1" dirty="0">
                <a:latin typeface="+mj-lt"/>
              </a:rPr>
              <a:t>The story so far …</a:t>
            </a:r>
          </a:p>
          <a:p>
            <a:pPr marL="0" indent="0">
              <a:lnSpc>
                <a:spcPct val="90000"/>
              </a:lnSpc>
              <a:buFont typeface="Wingdings" pitchFamily="2" charset="2"/>
              <a:buNone/>
            </a:pPr>
            <a:r>
              <a:rPr lang="en-GB" altLang="en-US" b="1" i="1" dirty="0">
                <a:solidFill>
                  <a:srgbClr val="002060"/>
                </a:solidFill>
                <a:latin typeface="+mj-lt"/>
              </a:rPr>
              <a:t>Period:  1 July 2013 – 31 Mar 2015</a:t>
            </a:r>
          </a:p>
          <a:p>
            <a:pPr marL="0" indent="0">
              <a:lnSpc>
                <a:spcPct val="90000"/>
              </a:lnSpc>
              <a:buFont typeface="Wingdings" pitchFamily="2" charset="2"/>
              <a:buNone/>
            </a:pPr>
            <a:endParaRPr lang="en-GB" altLang="en-US" sz="2400" b="1" dirty="0">
              <a:latin typeface="+mj-lt"/>
            </a:endParaRPr>
          </a:p>
          <a:p>
            <a:pPr marL="0" indent="0" algn="ctr">
              <a:lnSpc>
                <a:spcPct val="90000"/>
              </a:lnSpc>
              <a:buFont typeface="Wingdings" pitchFamily="2" charset="2"/>
              <a:buNone/>
            </a:pPr>
            <a:r>
              <a:rPr lang="en-GB" altLang="en-US" sz="4400" b="1" i="1" dirty="0">
                <a:solidFill>
                  <a:srgbClr val="002060"/>
                </a:solidFill>
                <a:latin typeface="+mj-lt"/>
              </a:rPr>
              <a:t>2725</a:t>
            </a:r>
            <a:r>
              <a:rPr lang="en-GB" altLang="en-US" sz="4400" b="1" dirty="0">
                <a:solidFill>
                  <a:srgbClr val="002060"/>
                </a:solidFill>
                <a:latin typeface="+mj-lt"/>
              </a:rPr>
              <a:t> Pacific Patients</a:t>
            </a:r>
          </a:p>
          <a:p>
            <a:pPr marL="0" indent="0" algn="ctr">
              <a:lnSpc>
                <a:spcPct val="90000"/>
              </a:lnSpc>
              <a:buFont typeface="Wingdings" pitchFamily="2" charset="2"/>
              <a:buNone/>
            </a:pPr>
            <a:endParaRPr lang="en-GB" altLang="en-US" sz="4400" b="1" dirty="0">
              <a:solidFill>
                <a:srgbClr val="002060"/>
              </a:solidFill>
              <a:latin typeface="+mj-lt"/>
            </a:endParaRPr>
          </a:p>
          <a:p>
            <a:pPr marL="0" indent="0" algn="ctr">
              <a:lnSpc>
                <a:spcPct val="90000"/>
              </a:lnSpc>
              <a:buFont typeface="Wingdings" pitchFamily="2" charset="2"/>
              <a:buNone/>
            </a:pPr>
            <a:endParaRPr lang="en-GB" altLang="en-US" sz="4400" b="1" dirty="0">
              <a:solidFill>
                <a:srgbClr val="002060"/>
              </a:solidFill>
              <a:latin typeface="+mj-lt"/>
            </a:endParaRPr>
          </a:p>
          <a:p>
            <a:pPr marL="0" indent="0" algn="ctr">
              <a:lnSpc>
                <a:spcPct val="90000"/>
              </a:lnSpc>
              <a:buFont typeface="Wingdings" pitchFamily="2" charset="2"/>
              <a:buNone/>
            </a:pPr>
            <a:endParaRPr lang="en-GB" altLang="en-US" sz="4400" b="1" dirty="0">
              <a:solidFill>
                <a:srgbClr val="002060"/>
              </a:solidFill>
              <a:latin typeface="+mj-lt"/>
            </a:endParaRPr>
          </a:p>
          <a:p>
            <a:pPr marL="0" indent="0" algn="ctr">
              <a:lnSpc>
                <a:spcPct val="90000"/>
              </a:lnSpc>
              <a:buFont typeface="Wingdings" pitchFamily="2" charset="2"/>
              <a:buNone/>
            </a:pPr>
            <a:endParaRPr lang="en-GB" altLang="en-US" sz="4400" b="1" dirty="0">
              <a:solidFill>
                <a:srgbClr val="002060"/>
              </a:solidFill>
              <a:latin typeface="+mj-lt"/>
            </a:endParaRPr>
          </a:p>
          <a:p>
            <a:pPr marL="0" indent="0" algn="ctr">
              <a:lnSpc>
                <a:spcPct val="90000"/>
              </a:lnSpc>
              <a:buFont typeface="Wingdings" pitchFamily="2" charset="2"/>
              <a:buNone/>
            </a:pPr>
            <a:r>
              <a:rPr lang="en-GB" altLang="en-US" sz="4400" b="1" dirty="0">
                <a:solidFill>
                  <a:srgbClr val="002060"/>
                </a:solidFill>
                <a:latin typeface="+mj-lt"/>
              </a:rPr>
              <a:t>11256 Fanau Members</a:t>
            </a:r>
          </a:p>
          <a:p>
            <a:pPr marL="0" indent="0">
              <a:lnSpc>
                <a:spcPct val="90000"/>
              </a:lnSpc>
              <a:buFont typeface="Wingdings" pitchFamily="2" charset="2"/>
              <a:buNone/>
            </a:pPr>
            <a:endParaRPr lang="en-GB" altLang="en-US" sz="3600" b="1" dirty="0"/>
          </a:p>
          <a:p>
            <a:pPr marL="0" indent="0">
              <a:lnSpc>
                <a:spcPct val="90000"/>
              </a:lnSpc>
              <a:buFont typeface="Wingdings" pitchFamily="2" charset="2"/>
              <a:buNone/>
            </a:pPr>
            <a:endParaRPr lang="en-GB" altLang="en-US" sz="1600" b="1" i="1" dirty="0"/>
          </a:p>
          <a:p>
            <a:pPr marL="0" indent="0">
              <a:lnSpc>
                <a:spcPct val="90000"/>
              </a:lnSpc>
              <a:buFont typeface="Wingdings" pitchFamily="2" charset="2"/>
              <a:buNone/>
            </a:pPr>
            <a:endParaRPr lang="en-GB" altLang="en-US" sz="1600" b="1" i="1" dirty="0"/>
          </a:p>
        </p:txBody>
      </p:sp>
      <p:pic>
        <p:nvPicPr>
          <p:cNvPr id="14340" name="Picture 2" descr="C:\Documents and Settings\wolfgrt\Desktop\FOLA-Logo_R10[1]small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16632"/>
            <a:ext cx="226218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D:\desktop april\PHOTOS for PLAN\Aliyah jumping he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2204864"/>
            <a:ext cx="33385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a:xfrm>
            <a:off x="3203848" y="6381328"/>
            <a:ext cx="3352800" cy="365125"/>
          </a:xfrm>
        </p:spPr>
        <p:txBody>
          <a:bodyPr/>
          <a:lstStyle/>
          <a:p>
            <a:r>
              <a:rPr kumimoji="0" lang="pl-PL"/>
              <a:t>HAKAMANA - Wolfgramm-Kingi September 2015</a:t>
            </a:r>
            <a:endParaRPr kumimoji="0" lang="en-US"/>
          </a:p>
        </p:txBody>
      </p:sp>
      <p:sp>
        <p:nvSpPr>
          <p:cNvPr id="4" name="Slide Number Placeholder 3"/>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26</a:t>
            </a:fld>
            <a:endParaRPr kumimoji="0" lang="en-US"/>
          </a:p>
        </p:txBody>
      </p:sp>
    </p:spTree>
    <p:extLst>
      <p:ext uri="{BB962C8B-B14F-4D97-AF65-F5344CB8AC3E}">
        <p14:creationId xmlns:p14="http://schemas.microsoft.com/office/powerpoint/2010/main" val="1259266158"/>
      </p:ext>
    </p:extLst>
  </p:cSld>
  <p:clrMapOvr>
    <a:masterClrMapping/>
  </p:clrMapOvr>
  <p:transition spd="slow">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23528" y="332656"/>
            <a:ext cx="8229600" cy="636680"/>
          </a:xfrm>
        </p:spPr>
        <p:txBody>
          <a:bodyPr/>
          <a:lstStyle/>
          <a:p>
            <a:r>
              <a:rPr lang="en-NZ" altLang="en-US" sz="3200" b="1" dirty="0">
                <a:solidFill>
                  <a:srgbClr val="002060"/>
                </a:solidFill>
              </a:rPr>
              <a:t>Public Health Evaluation - Findings</a:t>
            </a:r>
          </a:p>
        </p:txBody>
      </p:sp>
      <p:sp>
        <p:nvSpPr>
          <p:cNvPr id="3" name="Content Placeholder 2"/>
          <p:cNvSpPr>
            <a:spLocks noGrp="1"/>
          </p:cNvSpPr>
          <p:nvPr>
            <p:ph idx="1"/>
          </p:nvPr>
        </p:nvSpPr>
        <p:spPr>
          <a:xfrm>
            <a:off x="611560" y="1484784"/>
            <a:ext cx="8218488" cy="4319587"/>
          </a:xfrm>
        </p:spPr>
        <p:txBody>
          <a:bodyPr>
            <a:normAutofit fontScale="92500" lnSpcReduction="10000"/>
          </a:bodyPr>
          <a:lstStyle/>
          <a:p>
            <a:pPr marL="0" indent="0">
              <a:lnSpc>
                <a:spcPct val="150000"/>
              </a:lnSpc>
              <a:buFont typeface="Wingdings" pitchFamily="2" charset="2"/>
              <a:buNone/>
              <a:defRPr/>
            </a:pPr>
            <a:r>
              <a:rPr lang="en-AU" sz="2800" b="1" dirty="0"/>
              <a:t>Reductions in secondary service utilisation following intervention by both Pacific Cultural Support Team and Fanau Ola Support Service</a:t>
            </a:r>
          </a:p>
          <a:p>
            <a:pPr marL="0" indent="0">
              <a:lnSpc>
                <a:spcPct val="150000"/>
              </a:lnSpc>
              <a:buFont typeface="Wingdings" pitchFamily="2" charset="2"/>
              <a:buNone/>
              <a:defRPr/>
            </a:pPr>
            <a:endParaRPr lang="en-AU" sz="2800" b="1" dirty="0"/>
          </a:p>
          <a:p>
            <a:pPr marL="0" indent="0">
              <a:lnSpc>
                <a:spcPct val="150000"/>
              </a:lnSpc>
              <a:buFont typeface="Wingdings" pitchFamily="2" charset="2"/>
              <a:buNone/>
              <a:defRPr/>
            </a:pPr>
            <a:r>
              <a:rPr lang="en-AU" sz="2800" b="1" dirty="0"/>
              <a:t>Reductions over time in secondary service utilisation prior to enrolment in                                   Fanau Ola Support Service  </a:t>
            </a:r>
            <a:endParaRPr lang="en-NZ" sz="2800" dirty="0"/>
          </a:p>
          <a:p>
            <a:pPr marL="0" indent="0">
              <a:buFont typeface="Wingdings" pitchFamily="2" charset="2"/>
              <a:buNone/>
              <a:defRPr/>
            </a:pPr>
            <a:endParaRPr lang="en-NZ" dirty="0"/>
          </a:p>
          <a:p>
            <a:pPr>
              <a:defRPr/>
            </a:pPr>
            <a:endParaRPr lang="en-NZ" dirty="0"/>
          </a:p>
        </p:txBody>
      </p:sp>
      <p:sp>
        <p:nvSpPr>
          <p:cNvPr id="5" name="Footer Placeholder 4"/>
          <p:cNvSpPr>
            <a:spLocks noGrp="1"/>
          </p:cNvSpPr>
          <p:nvPr>
            <p:ph type="ftr" sz="quarter" idx="11"/>
          </p:nvPr>
        </p:nvSpPr>
        <p:spPr/>
        <p:txBody>
          <a:bodyPr/>
          <a:lstStyle/>
          <a:p>
            <a:r>
              <a:rPr kumimoji="0" lang="pl-PL"/>
              <a:t>HAKAMANA - Wolfgramm-Kingi September 2015</a:t>
            </a:r>
            <a:endParaRPr kumimoji="0" lang="en-US"/>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27</a:t>
            </a:fld>
            <a:endParaRPr kumimoji="0" lang="en-US"/>
          </a:p>
        </p:txBody>
      </p:sp>
      <p:pic>
        <p:nvPicPr>
          <p:cNvPr id="7" name="Picture 6"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4072683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67544" y="188640"/>
            <a:ext cx="8229600" cy="864096"/>
          </a:xfrm>
        </p:spPr>
        <p:txBody>
          <a:bodyPr>
            <a:normAutofit/>
          </a:bodyPr>
          <a:lstStyle/>
          <a:p>
            <a:r>
              <a:rPr lang="en-NZ" altLang="en-US" sz="3200" b="1" dirty="0">
                <a:solidFill>
                  <a:srgbClr val="002060"/>
                </a:solidFill>
              </a:rPr>
              <a:t>Case Study Research - Findings</a:t>
            </a:r>
          </a:p>
        </p:txBody>
      </p:sp>
      <p:sp>
        <p:nvSpPr>
          <p:cNvPr id="3" name="Content Placeholder 2"/>
          <p:cNvSpPr>
            <a:spLocks noGrp="1"/>
          </p:cNvSpPr>
          <p:nvPr>
            <p:ph idx="1"/>
          </p:nvPr>
        </p:nvSpPr>
        <p:spPr>
          <a:xfrm>
            <a:off x="395536" y="1556792"/>
            <a:ext cx="8229600" cy="4389120"/>
          </a:xfrm>
        </p:spPr>
        <p:txBody>
          <a:bodyPr>
            <a:normAutofit fontScale="92500"/>
          </a:bodyPr>
          <a:lstStyle/>
          <a:p>
            <a:pPr>
              <a:lnSpc>
                <a:spcPct val="150000"/>
              </a:lnSpc>
              <a:defRPr/>
            </a:pPr>
            <a:r>
              <a:rPr lang="en-AU" b="1" dirty="0"/>
              <a:t>The important role of family as main carers and supporters</a:t>
            </a:r>
          </a:p>
          <a:p>
            <a:pPr>
              <a:lnSpc>
                <a:spcPct val="150000"/>
              </a:lnSpc>
              <a:defRPr/>
            </a:pPr>
            <a:r>
              <a:rPr lang="en-AU" b="1" dirty="0"/>
              <a:t>Fanau need support to understanding and navigate complex health and social systems (which also need to be more patient &amp; fanau-centric)</a:t>
            </a:r>
            <a:endParaRPr lang="en-NZ" b="1" dirty="0"/>
          </a:p>
          <a:p>
            <a:pPr>
              <a:lnSpc>
                <a:spcPct val="150000"/>
              </a:lnSpc>
              <a:defRPr/>
            </a:pPr>
            <a:r>
              <a:rPr lang="en-AU" b="1" dirty="0"/>
              <a:t>The impact of health beliefs and attitudes and previous experiences of health services</a:t>
            </a:r>
            <a:endParaRPr lang="en-NZ" b="1" dirty="0"/>
          </a:p>
          <a:p>
            <a:pPr marL="0" indent="0">
              <a:buFont typeface="Wingdings" pitchFamily="2" charset="2"/>
              <a:buNone/>
              <a:defRPr/>
            </a:pPr>
            <a:endParaRPr lang="en-NZ" dirty="0"/>
          </a:p>
        </p:txBody>
      </p:sp>
      <p:sp>
        <p:nvSpPr>
          <p:cNvPr id="4" name="Footer Placeholder 3"/>
          <p:cNvSpPr>
            <a:spLocks noGrp="1"/>
          </p:cNvSpPr>
          <p:nvPr>
            <p:ph type="ftr" sz="quarter" idx="11"/>
          </p:nvPr>
        </p:nvSpPr>
        <p:spPr/>
        <p:txBody>
          <a:bodyPr/>
          <a:lstStyle/>
          <a:p>
            <a:r>
              <a:rPr kumimoji="0" lang="pl-PL"/>
              <a:t>HAKAMANA - Wolfgramm-Kingi September 2015</a:t>
            </a:r>
            <a:endParaRPr kumimoji="0" lang="en-US"/>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28</a:t>
            </a:fld>
            <a:endParaRPr kumimoji="0" lang="en-US"/>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2115158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95536" y="908720"/>
            <a:ext cx="8229600" cy="1143000"/>
          </a:xfrm>
        </p:spPr>
        <p:txBody>
          <a:bodyPr>
            <a:normAutofit/>
          </a:bodyPr>
          <a:lstStyle/>
          <a:p>
            <a:r>
              <a:rPr lang="en-NZ" altLang="en-US" sz="1600" b="1" dirty="0">
                <a:solidFill>
                  <a:schemeClr val="tx1"/>
                </a:solidFill>
              </a:rPr>
              <a:t>Number of hospitalisations, bed days and average length of stay to CM Health facilities for the PCST ≥5 cohort and the Fanau Ola Support Service Jul-Dec13 cohort six months before and six months after the intervention, all admission types </a:t>
            </a:r>
            <a:br>
              <a:rPr lang="en-NZ" altLang="en-US" sz="1600" b="1" dirty="0">
                <a:solidFill>
                  <a:schemeClr val="tx1"/>
                </a:solidFill>
              </a:rPr>
            </a:br>
            <a:endParaRPr lang="en-NZ" altLang="en-US" sz="1600" dirty="0">
              <a:solidFill>
                <a:schemeClr val="tx1"/>
              </a:solidFill>
            </a:endParaRPr>
          </a:p>
        </p:txBody>
      </p:sp>
      <p:pic>
        <p:nvPicPr>
          <p:cNvPr id="2355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hidden">
          <a:xfrm>
            <a:off x="212725" y="2204963"/>
            <a:ext cx="8545513" cy="3816350"/>
          </a:xfrm>
          <a:noFill/>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oter Placeholder 2"/>
          <p:cNvSpPr>
            <a:spLocks noGrp="1"/>
          </p:cNvSpPr>
          <p:nvPr>
            <p:ph type="ftr" sz="quarter" idx="11"/>
          </p:nvPr>
        </p:nvSpPr>
        <p:spPr/>
        <p:txBody>
          <a:bodyPr/>
          <a:lstStyle/>
          <a:p>
            <a:r>
              <a:rPr kumimoji="0" lang="pl-PL"/>
              <a:t>HAKAMANA - Wolfgramm-Kingi September 2015</a:t>
            </a:r>
            <a:endParaRPr kumimoji="0" lang="en-US"/>
          </a:p>
        </p:txBody>
      </p:sp>
      <p:sp>
        <p:nvSpPr>
          <p:cNvPr id="4" name="Slide Number Placeholder 3"/>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29</a:t>
            </a:fld>
            <a:endParaRPr kumimoji="0" lang="en-US"/>
          </a:p>
        </p:txBody>
      </p:sp>
      <p:pic>
        <p:nvPicPr>
          <p:cNvPr id="6" name="Picture 5"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801583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719" y="476672"/>
            <a:ext cx="8553487" cy="6172345"/>
          </a:xfrm>
        </p:spPr>
        <p:txBody>
          <a:bodyPr>
            <a:noAutofit/>
          </a:bodyPr>
          <a:lstStyle/>
          <a:p>
            <a:pPr marL="0" indent="0" algn="ctr">
              <a:buNone/>
            </a:pPr>
            <a:r>
              <a:rPr lang="en-AU" sz="3200" dirty="0">
                <a:latin typeface="Copperplate Gothic Bold" panose="020E0705020206020404" pitchFamily="34" charset="0"/>
              </a:rPr>
              <a:t>HAKAMANA</a:t>
            </a:r>
            <a:r>
              <a:rPr lang="en-AU" sz="2800" b="1" dirty="0"/>
              <a:t> </a:t>
            </a:r>
            <a:r>
              <a:rPr lang="en-AU" sz="2800" dirty="0"/>
              <a:t> </a:t>
            </a:r>
            <a:r>
              <a:rPr lang="en-AU" dirty="0"/>
              <a:t>is informed by the sounds and words of the ancient Oceanic / Polynesian / Maori language    </a:t>
            </a:r>
          </a:p>
          <a:p>
            <a:pPr marL="0" indent="0" algn="ctr">
              <a:buNone/>
            </a:pPr>
            <a:r>
              <a:rPr lang="en-AU" sz="3600" b="1" dirty="0"/>
              <a:t>I – O – E – A – U</a:t>
            </a:r>
            <a:r>
              <a:rPr lang="en-AU" sz="3600" dirty="0"/>
              <a:t>                                          </a:t>
            </a:r>
          </a:p>
          <a:p>
            <a:pPr marL="0" indent="0" algn="ctr">
              <a:buNone/>
            </a:pPr>
            <a:r>
              <a:rPr lang="en-AU" sz="2800" dirty="0"/>
              <a:t>simultaneously                                                                  ‘verbs’ and ‘nouns’, processes and outcomes.</a:t>
            </a:r>
            <a:endParaRPr lang="en-AU" sz="1400" dirty="0"/>
          </a:p>
          <a:p>
            <a:pPr marL="365760" lvl="1" indent="0" algn="just">
              <a:lnSpc>
                <a:spcPct val="150000"/>
              </a:lnSpc>
              <a:buNone/>
            </a:pPr>
            <a:endParaRPr lang="en-AU" sz="400" dirty="0"/>
          </a:p>
          <a:p>
            <a:pPr marL="365760" lvl="1" indent="0" algn="just">
              <a:lnSpc>
                <a:spcPct val="150000"/>
              </a:lnSpc>
              <a:buNone/>
            </a:pPr>
            <a:r>
              <a:rPr lang="en-AU" dirty="0"/>
              <a:t>These sounds communicate states:</a:t>
            </a:r>
          </a:p>
          <a:p>
            <a:pPr lvl="1" algn="just">
              <a:lnSpc>
                <a:spcPct val="150000"/>
              </a:lnSpc>
            </a:pPr>
            <a:r>
              <a:rPr lang="en-AU" dirty="0"/>
              <a:t>of</a:t>
            </a:r>
            <a:r>
              <a:rPr lang="en-AU" b="1" dirty="0"/>
              <a:t> relationship, creativity and potentiality</a:t>
            </a:r>
            <a:r>
              <a:rPr lang="en-AU" dirty="0"/>
              <a:t>,</a:t>
            </a:r>
          </a:p>
          <a:p>
            <a:pPr lvl="1" algn="just">
              <a:lnSpc>
                <a:spcPct val="150000"/>
              </a:lnSpc>
            </a:pPr>
            <a:r>
              <a:rPr lang="en-AU" dirty="0"/>
              <a:t>of </a:t>
            </a:r>
            <a:r>
              <a:rPr lang="en-AU" b="1" dirty="0"/>
              <a:t>constancy</a:t>
            </a:r>
            <a:r>
              <a:rPr lang="en-AU" dirty="0"/>
              <a:t> on the one hand</a:t>
            </a:r>
          </a:p>
          <a:p>
            <a:pPr lvl="1" algn="just">
              <a:lnSpc>
                <a:spcPct val="150000"/>
              </a:lnSpc>
            </a:pPr>
            <a:r>
              <a:rPr lang="en-AU" dirty="0"/>
              <a:t>of</a:t>
            </a:r>
            <a:r>
              <a:rPr lang="en-AU" b="1" dirty="0"/>
              <a:t> dynamic change </a:t>
            </a:r>
            <a:r>
              <a:rPr lang="en-AU" dirty="0"/>
              <a:t>on the other  </a:t>
            </a:r>
          </a:p>
          <a:p>
            <a:pPr lvl="1" algn="just">
              <a:lnSpc>
                <a:spcPct val="150000"/>
              </a:lnSpc>
            </a:pPr>
            <a:r>
              <a:rPr lang="en-AU" dirty="0"/>
              <a:t>that</a:t>
            </a:r>
            <a:r>
              <a:rPr lang="en-AU" b="1" dirty="0"/>
              <a:t> embody transformative processes</a:t>
            </a:r>
            <a:r>
              <a:rPr lang="en-NZ" b="1" dirty="0"/>
              <a:t> </a:t>
            </a:r>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a:t>
            </a:fld>
            <a:endParaRPr kumimoji="0" lang="en-US"/>
          </a:p>
        </p:txBody>
      </p:sp>
      <p:pic>
        <p:nvPicPr>
          <p:cNvPr id="4" name="Picture 3"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6" name="Footer Placeholder 5"/>
          <p:cNvSpPr>
            <a:spLocks noGrp="1"/>
          </p:cNvSpPr>
          <p:nvPr>
            <p:ph type="ftr" sz="quarter" idx="11"/>
          </p:nvPr>
        </p:nvSpPr>
        <p:spPr>
          <a:xfrm>
            <a:off x="4932040" y="6381328"/>
            <a:ext cx="4425280" cy="365125"/>
          </a:xfrm>
        </p:spPr>
        <p:txBody>
          <a:bodyPr/>
          <a:lstStyle/>
          <a:p>
            <a:r>
              <a:rPr kumimoji="0" lang="pl-PL"/>
              <a:t>HAKAMANA - Wolfgramm-Kingi September 2015</a:t>
            </a:r>
            <a:endParaRPr kumimoji="0" lang="en-US" dirty="0"/>
          </a:p>
        </p:txBody>
      </p:sp>
    </p:spTree>
    <p:extLst>
      <p:ext uri="{BB962C8B-B14F-4D97-AF65-F5344CB8AC3E}">
        <p14:creationId xmlns:p14="http://schemas.microsoft.com/office/powerpoint/2010/main" val="712374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3568" y="332656"/>
            <a:ext cx="7199312" cy="944563"/>
          </a:xfrm>
        </p:spPr>
        <p:txBody>
          <a:bodyPr>
            <a:normAutofit fontScale="90000"/>
          </a:bodyPr>
          <a:lstStyle/>
          <a:p>
            <a:r>
              <a:rPr lang="en-NZ" altLang="en-US" sz="1800" b="1" dirty="0">
                <a:solidFill>
                  <a:schemeClr val="tx1"/>
                </a:solidFill>
              </a:rPr>
              <a:t>Number of emergency care attendances, hospitalisations and bed days at CM Health facilities for the Jul-Dec 13 and Mar-Aug 14 Fanau Ola Support Service cohorts six months before the intervention</a:t>
            </a:r>
            <a:br>
              <a:rPr lang="en-NZ" altLang="en-US" sz="1600" b="1" dirty="0"/>
            </a:br>
            <a:endParaRPr lang="en-NZ" altLang="en-US" sz="1600" dirty="0"/>
          </a:p>
        </p:txBody>
      </p:sp>
      <p:graphicFrame>
        <p:nvGraphicFramePr>
          <p:cNvPr id="4" name="Content Placeholder 3"/>
          <p:cNvGraphicFramePr>
            <a:graphicFrameLocks noGrp="1"/>
          </p:cNvGraphicFramePr>
          <p:nvPr>
            <p:ph idx="1"/>
          </p:nvPr>
        </p:nvGraphicFramePr>
        <p:xfrm>
          <a:off x="611188" y="1412875"/>
          <a:ext cx="7848600" cy="3884376"/>
        </p:xfrm>
        <a:graphic>
          <a:graphicData uri="http://schemas.openxmlformats.org/drawingml/2006/table">
            <a:tbl>
              <a:tblPr firstRow="1" firstCol="1" bandRow="1">
                <a:tableStyleId>{5C22544A-7EE6-4342-B048-85BDC9FD1C3A}</a:tableStyleId>
              </a:tblPr>
              <a:tblGrid>
                <a:gridCol w="1246982">
                  <a:extLst>
                    <a:ext uri="{9D8B030D-6E8A-4147-A177-3AD203B41FA5}">
                      <a16:colId xmlns:a16="http://schemas.microsoft.com/office/drawing/2014/main" val="20000"/>
                    </a:ext>
                  </a:extLst>
                </a:gridCol>
                <a:gridCol w="1246103">
                  <a:extLst>
                    <a:ext uri="{9D8B030D-6E8A-4147-A177-3AD203B41FA5}">
                      <a16:colId xmlns:a16="http://schemas.microsoft.com/office/drawing/2014/main" val="20001"/>
                    </a:ext>
                  </a:extLst>
                </a:gridCol>
                <a:gridCol w="1246982">
                  <a:extLst>
                    <a:ext uri="{9D8B030D-6E8A-4147-A177-3AD203B41FA5}">
                      <a16:colId xmlns:a16="http://schemas.microsoft.com/office/drawing/2014/main" val="20002"/>
                    </a:ext>
                  </a:extLst>
                </a:gridCol>
                <a:gridCol w="1246982">
                  <a:extLst>
                    <a:ext uri="{9D8B030D-6E8A-4147-A177-3AD203B41FA5}">
                      <a16:colId xmlns:a16="http://schemas.microsoft.com/office/drawing/2014/main" val="20003"/>
                    </a:ext>
                  </a:extLst>
                </a:gridCol>
                <a:gridCol w="1370977">
                  <a:extLst>
                    <a:ext uri="{9D8B030D-6E8A-4147-A177-3AD203B41FA5}">
                      <a16:colId xmlns:a16="http://schemas.microsoft.com/office/drawing/2014/main" val="20004"/>
                    </a:ext>
                  </a:extLst>
                </a:gridCol>
                <a:gridCol w="1490574">
                  <a:extLst>
                    <a:ext uri="{9D8B030D-6E8A-4147-A177-3AD203B41FA5}">
                      <a16:colId xmlns:a16="http://schemas.microsoft.com/office/drawing/2014/main" val="20005"/>
                    </a:ext>
                  </a:extLst>
                </a:gridCol>
              </a:tblGrid>
              <a:tr h="1990485">
                <a:tc>
                  <a:txBody>
                    <a:bodyPr/>
                    <a:lstStyle/>
                    <a:p>
                      <a:pPr algn="just">
                        <a:spcAft>
                          <a:spcPts val="0"/>
                        </a:spcAft>
                      </a:pPr>
                      <a:r>
                        <a:rPr lang="en-NZ" sz="1600" dirty="0">
                          <a:effectLst/>
                        </a:rPr>
                        <a:t>Utilisation</a:t>
                      </a:r>
                      <a:endParaRPr lang="en-NZ" sz="1600" dirty="0">
                        <a:effectLst/>
                        <a:latin typeface="Calibri"/>
                        <a:ea typeface="Times New Roman"/>
                        <a:cs typeface="Times New Roman"/>
                      </a:endParaRPr>
                    </a:p>
                  </a:txBody>
                  <a:tcPr marL="68578" marR="68578" marT="0" marB="0" anchor="b"/>
                </a:tc>
                <a:tc>
                  <a:txBody>
                    <a:bodyPr/>
                    <a:lstStyle/>
                    <a:p>
                      <a:pPr algn="just">
                        <a:spcAft>
                          <a:spcPts val="0"/>
                        </a:spcAft>
                      </a:pPr>
                      <a:r>
                        <a:rPr lang="en-NZ" sz="1600" dirty="0">
                          <a:effectLst/>
                        </a:rPr>
                        <a:t>Fanau Ola Support Service</a:t>
                      </a:r>
                    </a:p>
                    <a:p>
                      <a:pPr algn="just">
                        <a:spcAft>
                          <a:spcPts val="0"/>
                        </a:spcAft>
                      </a:pPr>
                      <a:r>
                        <a:rPr lang="en-NZ" sz="1600" dirty="0">
                          <a:effectLst/>
                        </a:rPr>
                        <a:t> Jul-Dec 2013 Total</a:t>
                      </a:r>
                      <a:endParaRPr lang="en-NZ" sz="1600" dirty="0">
                        <a:effectLst/>
                        <a:latin typeface="Calibri"/>
                        <a:ea typeface="Times New Roman"/>
                        <a:cs typeface="Times New Roman"/>
                      </a:endParaRPr>
                    </a:p>
                  </a:txBody>
                  <a:tcPr marL="68578" marR="68578" marT="0" marB="0" anchor="b"/>
                </a:tc>
                <a:tc>
                  <a:txBody>
                    <a:bodyPr/>
                    <a:lstStyle/>
                    <a:p>
                      <a:pPr algn="just">
                        <a:spcAft>
                          <a:spcPts val="0"/>
                        </a:spcAft>
                      </a:pPr>
                      <a:r>
                        <a:rPr lang="en-NZ" sz="1600" dirty="0">
                          <a:effectLst/>
                        </a:rPr>
                        <a:t>Fanau Ola Support Service</a:t>
                      </a:r>
                    </a:p>
                    <a:p>
                      <a:pPr algn="just">
                        <a:spcAft>
                          <a:spcPts val="0"/>
                        </a:spcAft>
                      </a:pPr>
                      <a:r>
                        <a:rPr lang="en-NZ" sz="1600" dirty="0">
                          <a:effectLst/>
                        </a:rPr>
                        <a:t> Jul-Dec 2013 per patient </a:t>
                      </a:r>
                      <a:endParaRPr lang="en-NZ" sz="1600" dirty="0">
                        <a:effectLst/>
                        <a:latin typeface="Calibri"/>
                        <a:ea typeface="Times New Roman"/>
                        <a:cs typeface="Times New Roman"/>
                      </a:endParaRPr>
                    </a:p>
                  </a:txBody>
                  <a:tcPr marL="68578" marR="68578" marT="0" marB="0" anchor="b"/>
                </a:tc>
                <a:tc>
                  <a:txBody>
                    <a:bodyPr/>
                    <a:lstStyle/>
                    <a:p>
                      <a:pPr algn="just">
                        <a:spcAft>
                          <a:spcPts val="0"/>
                        </a:spcAft>
                      </a:pPr>
                      <a:r>
                        <a:rPr lang="en-NZ" sz="1600">
                          <a:effectLst/>
                        </a:rPr>
                        <a:t>Fanau Ola Support Service</a:t>
                      </a:r>
                    </a:p>
                    <a:p>
                      <a:pPr algn="just">
                        <a:spcAft>
                          <a:spcPts val="0"/>
                        </a:spcAft>
                      </a:pPr>
                      <a:r>
                        <a:rPr lang="en-NZ" sz="1600">
                          <a:effectLst/>
                        </a:rPr>
                        <a:t>Mar-Aug 2014 Total </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NZ" sz="1600">
                          <a:effectLst/>
                        </a:rPr>
                        <a:t>Fanau Ola Support Service</a:t>
                      </a:r>
                    </a:p>
                    <a:p>
                      <a:pPr algn="just">
                        <a:spcAft>
                          <a:spcPts val="0"/>
                        </a:spcAft>
                      </a:pPr>
                      <a:r>
                        <a:rPr lang="en-NZ" sz="1600">
                          <a:effectLst/>
                        </a:rPr>
                        <a:t>Mar-Aug 2014 per patient</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NZ" sz="1600">
                          <a:effectLst/>
                        </a:rPr>
                        <a:t>Percentage difference between cohorts</a:t>
                      </a:r>
                      <a:endParaRPr lang="en-NZ" sz="1600">
                        <a:effectLst/>
                        <a:latin typeface="Calibri"/>
                        <a:ea typeface="Times New Roman"/>
                        <a:cs typeface="Times New Roman"/>
                      </a:endParaRPr>
                    </a:p>
                  </a:txBody>
                  <a:tcPr marL="68578" marR="68578" marT="0" marB="0" anchor="b"/>
                </a:tc>
                <a:extLst>
                  <a:ext uri="{0D108BD9-81ED-4DB2-BD59-A6C34878D82A}">
                    <a16:rowId xmlns:a16="http://schemas.microsoft.com/office/drawing/2014/main" val="10000"/>
                  </a:ext>
                </a:extLst>
              </a:tr>
              <a:tr h="663494">
                <a:tc>
                  <a:txBody>
                    <a:bodyPr/>
                    <a:lstStyle/>
                    <a:p>
                      <a:pPr algn="just">
                        <a:spcAft>
                          <a:spcPts val="0"/>
                        </a:spcAft>
                      </a:pPr>
                      <a:r>
                        <a:rPr lang="en-AU" sz="1600">
                          <a:effectLst/>
                        </a:rPr>
                        <a:t>ED attendances</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723</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2.25</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1205</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1.66</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-36%</a:t>
                      </a:r>
                      <a:endParaRPr lang="en-NZ" sz="1600">
                        <a:effectLst/>
                        <a:latin typeface="Calibri"/>
                        <a:ea typeface="Times New Roman"/>
                        <a:cs typeface="Times New Roman"/>
                      </a:endParaRPr>
                    </a:p>
                  </a:txBody>
                  <a:tcPr marL="68578" marR="68578" marT="0" marB="0" anchor="b"/>
                </a:tc>
                <a:extLst>
                  <a:ext uri="{0D108BD9-81ED-4DB2-BD59-A6C34878D82A}">
                    <a16:rowId xmlns:a16="http://schemas.microsoft.com/office/drawing/2014/main" val="10001"/>
                  </a:ext>
                </a:extLst>
              </a:tr>
              <a:tr h="663494">
                <a:tc>
                  <a:txBody>
                    <a:bodyPr/>
                    <a:lstStyle/>
                    <a:p>
                      <a:pPr algn="just">
                        <a:spcAft>
                          <a:spcPts val="0"/>
                        </a:spcAft>
                      </a:pPr>
                      <a:r>
                        <a:rPr lang="en-AU" sz="1600">
                          <a:effectLst/>
                        </a:rPr>
                        <a:t>Hospitalisations</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582</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1.81</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834</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1.15</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-58%</a:t>
                      </a:r>
                      <a:endParaRPr lang="en-NZ" sz="1600">
                        <a:effectLst/>
                        <a:latin typeface="Calibri"/>
                        <a:ea typeface="Times New Roman"/>
                        <a:cs typeface="Times New Roman"/>
                      </a:endParaRPr>
                    </a:p>
                  </a:txBody>
                  <a:tcPr marL="68578" marR="68578" marT="0" marB="0" anchor="b"/>
                </a:tc>
                <a:extLst>
                  <a:ext uri="{0D108BD9-81ED-4DB2-BD59-A6C34878D82A}">
                    <a16:rowId xmlns:a16="http://schemas.microsoft.com/office/drawing/2014/main" val="10002"/>
                  </a:ext>
                </a:extLst>
              </a:tr>
              <a:tr h="498877">
                <a:tc>
                  <a:txBody>
                    <a:bodyPr/>
                    <a:lstStyle/>
                    <a:p>
                      <a:pPr algn="just">
                        <a:spcAft>
                          <a:spcPts val="0"/>
                        </a:spcAft>
                      </a:pPr>
                      <a:r>
                        <a:rPr lang="en-AU" sz="1600">
                          <a:effectLst/>
                        </a:rPr>
                        <a:t>Bed days</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2,017</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6.28</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2,339</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3.22</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dirty="0">
                          <a:effectLst/>
                        </a:rPr>
                        <a:t>-95%</a:t>
                      </a:r>
                      <a:endParaRPr lang="en-NZ" sz="1600" dirty="0">
                        <a:effectLst/>
                        <a:latin typeface="Calibri"/>
                        <a:ea typeface="Times New Roman"/>
                        <a:cs typeface="Times New Roman"/>
                      </a:endParaRPr>
                    </a:p>
                  </a:txBody>
                  <a:tcPr marL="68578" marR="68578" marT="0" marB="0" anchor="b"/>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r>
              <a:rPr kumimoji="0" lang="pl-PL"/>
              <a:t>HAKAMANA - Wolfgramm-Kingi September 2015</a:t>
            </a:r>
            <a:endParaRPr kumimoji="0" lang="en-US"/>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30</a:t>
            </a:fld>
            <a:endParaRPr kumimoji="0" lang="en-US"/>
          </a:p>
        </p:txBody>
      </p:sp>
      <p:pic>
        <p:nvPicPr>
          <p:cNvPr id="6" name="Picture 5"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2951084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31</a:t>
            </a:fld>
            <a:endParaRPr kumimoji="0" lang="en-US"/>
          </a:p>
        </p:txBody>
      </p:sp>
      <p:sp>
        <p:nvSpPr>
          <p:cNvPr id="4" name="Title 1"/>
          <p:cNvSpPr txBox="1">
            <a:spLocks/>
          </p:cNvSpPr>
          <p:nvPr/>
        </p:nvSpPr>
        <p:spPr>
          <a:xfrm>
            <a:off x="683568" y="1772816"/>
            <a:ext cx="7920880" cy="216024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a:solidFill>
                  <a:srgbClr val="002060"/>
                </a:solidFill>
              </a:rPr>
              <a:t>HAKAMANA       </a:t>
            </a:r>
          </a:p>
          <a:p>
            <a:pPr algn="ctr"/>
            <a:endParaRPr lang="en-NZ" sz="4400" b="1" dirty="0">
              <a:solidFill>
                <a:srgbClr val="002060"/>
              </a:solidFill>
            </a:endParaRPr>
          </a:p>
          <a:p>
            <a:pPr algn="ctr"/>
            <a:r>
              <a:rPr lang="en-NZ" sz="4400" b="1" dirty="0">
                <a:solidFill>
                  <a:srgbClr val="002060"/>
                </a:solidFill>
              </a:rPr>
              <a:t>Samoa National Health Services</a:t>
            </a:r>
          </a:p>
          <a:p>
            <a:pPr algn="ctr"/>
            <a:endParaRPr lang="en-NZ" sz="4800" b="1" dirty="0">
              <a:solidFill>
                <a:srgbClr val="002060"/>
              </a:solidFill>
            </a:endParaRPr>
          </a:p>
          <a:p>
            <a:pPr algn="ctr"/>
            <a:r>
              <a:rPr lang="en-NZ" sz="3200" b="1" dirty="0">
                <a:solidFill>
                  <a:srgbClr val="C00000"/>
                </a:solidFill>
              </a:rPr>
              <a:t>E Fa’atauaina Lou Soifua</a:t>
            </a:r>
          </a:p>
          <a:p>
            <a:pPr algn="ctr"/>
            <a:r>
              <a:rPr lang="en-NZ" sz="3200" b="1" dirty="0">
                <a:solidFill>
                  <a:srgbClr val="C00000"/>
                </a:solidFill>
              </a:rPr>
              <a:t>Your Health is Our Priority</a:t>
            </a: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401455" y="2611729"/>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6" name="Footer Placeholder 5"/>
          <p:cNvSpPr>
            <a:spLocks noGrp="1"/>
          </p:cNvSpPr>
          <p:nvPr>
            <p:ph type="ftr" sz="quarter" idx="11"/>
          </p:nvPr>
        </p:nvSpPr>
        <p:spPr>
          <a:xfrm>
            <a:off x="5242681" y="6381328"/>
            <a:ext cx="3352800" cy="365125"/>
          </a:xfrm>
        </p:spPr>
        <p:txBody>
          <a:bodyPr/>
          <a:lstStyle/>
          <a:p>
            <a:r>
              <a:rPr kumimoji="0" lang="pl-PL"/>
              <a:t>HAKAMANA - Wolfgramm-Kingi September 2015</a:t>
            </a:r>
            <a:endParaRPr kumimoji="0" lang="en-US"/>
          </a:p>
        </p:txBody>
      </p:sp>
      <p:sp>
        <p:nvSpPr>
          <p:cNvPr id="7"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a:solidFill>
                  <a:srgbClr val="002060"/>
                </a:solidFill>
              </a:rPr>
              <a:t>Case Study 3</a:t>
            </a:r>
            <a:endParaRPr lang="en-NZ" altLang="en-US" sz="2800" b="1" u="sng" dirty="0"/>
          </a:p>
        </p:txBody>
      </p:sp>
    </p:spTree>
    <p:extLst>
      <p:ext uri="{BB962C8B-B14F-4D97-AF65-F5344CB8AC3E}">
        <p14:creationId xmlns:p14="http://schemas.microsoft.com/office/powerpoint/2010/main" val="3393699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pl-PL"/>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32</a:t>
            </a:fld>
            <a:endParaRPr kumimoji="0" lang="en-US"/>
          </a:p>
        </p:txBody>
      </p:sp>
      <p:sp>
        <p:nvSpPr>
          <p:cNvPr id="4" name="Rectangle 3"/>
          <p:cNvSpPr/>
          <p:nvPr/>
        </p:nvSpPr>
        <p:spPr>
          <a:xfrm>
            <a:off x="459090" y="548680"/>
            <a:ext cx="8352928" cy="2015936"/>
          </a:xfrm>
          <a:prstGeom prst="rect">
            <a:avLst/>
          </a:prstGeom>
        </p:spPr>
        <p:txBody>
          <a:bodyPr wrap="square">
            <a:spAutoFit/>
          </a:bodyPr>
          <a:lstStyle/>
          <a:p>
            <a:r>
              <a:rPr lang="en-NZ" sz="2600" b="1" cap="all" dirty="0">
                <a:latin typeface="+mj-lt"/>
              </a:rPr>
              <a:t>THE INTENTION</a:t>
            </a:r>
          </a:p>
          <a:p>
            <a:pPr marL="342900" indent="-342900">
              <a:lnSpc>
                <a:spcPct val="150000"/>
              </a:lnSpc>
              <a:buFont typeface="Arial" panose="020B0604020202020204" pitchFamily="34" charset="0"/>
              <a:buChar char="•"/>
            </a:pPr>
            <a:r>
              <a:rPr lang="en-NZ" sz="2200" dirty="0">
                <a:latin typeface="+mj-lt"/>
              </a:rPr>
              <a:t>To develop a monitoring and evaluation framework for Samoa National Health Services that is centred on the vision and values of the people of Samoa – to achieve better health for all</a:t>
            </a:r>
          </a:p>
        </p:txBody>
      </p:sp>
      <p:sp>
        <p:nvSpPr>
          <p:cNvPr id="5" name="Rectangle 4"/>
          <p:cNvSpPr/>
          <p:nvPr/>
        </p:nvSpPr>
        <p:spPr>
          <a:xfrm>
            <a:off x="470922" y="2924944"/>
            <a:ext cx="8341096" cy="3031599"/>
          </a:xfrm>
          <a:prstGeom prst="rect">
            <a:avLst/>
          </a:prstGeom>
        </p:spPr>
        <p:txBody>
          <a:bodyPr wrap="square">
            <a:spAutoFit/>
          </a:bodyPr>
          <a:lstStyle/>
          <a:p>
            <a:r>
              <a:rPr lang="en-NZ" sz="2600" b="1" cap="all" dirty="0">
                <a:latin typeface="+mj-lt"/>
              </a:rPr>
              <a:t>THE Outcome</a:t>
            </a:r>
          </a:p>
          <a:p>
            <a:pPr marL="342900" indent="-342900">
              <a:lnSpc>
                <a:spcPct val="150000"/>
              </a:lnSpc>
              <a:buFont typeface="Arial" panose="020B0604020202020204" pitchFamily="34" charset="0"/>
              <a:buChar char="•"/>
            </a:pPr>
            <a:r>
              <a:rPr lang="en-NZ" sz="2200" dirty="0">
                <a:latin typeface="+mj-lt"/>
              </a:rPr>
              <a:t>The design, development, and implementation of a Samoa NHS Monitoring &amp; Evaluation Framework that has buy-in from all levels of the organisation, takes a whole-of-system approach, is aligned with their corporate plan, and includes key elements of strategic development and sustainability of better health outcomes for Samoa</a:t>
            </a: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5232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5748" y="5684168"/>
            <a:ext cx="7416824" cy="751371"/>
          </a:xfrm>
        </p:spPr>
        <p:txBody>
          <a:bodyPr>
            <a:normAutofit/>
          </a:bodyPr>
          <a:lstStyle/>
          <a:p>
            <a:r>
              <a:rPr lang="en-NZ" sz="3600" b="1" dirty="0"/>
              <a:t>Samoa National Health Services Today</a:t>
            </a:r>
          </a:p>
        </p:txBody>
      </p:sp>
      <p:sp>
        <p:nvSpPr>
          <p:cNvPr id="6" name="Text Placeholder 5"/>
          <p:cNvSpPr>
            <a:spLocks noGrp="1"/>
          </p:cNvSpPr>
          <p:nvPr>
            <p:ph type="body" sz="half" idx="2"/>
          </p:nvPr>
        </p:nvSpPr>
        <p:spPr>
          <a:xfrm>
            <a:off x="179512" y="1268760"/>
            <a:ext cx="3276600" cy="4536504"/>
          </a:xfrm>
        </p:spPr>
        <p:txBody>
          <a:bodyPr>
            <a:normAutofit fontScale="92500" lnSpcReduction="10000"/>
          </a:bodyPr>
          <a:lstStyle/>
          <a:p>
            <a:r>
              <a:rPr lang="en-NZ" sz="1700" b="1" dirty="0"/>
              <a:t>Health Service Provider </a:t>
            </a:r>
            <a:r>
              <a:rPr lang="en-NZ" sz="1700" dirty="0"/>
              <a:t>for </a:t>
            </a:r>
          </a:p>
          <a:p>
            <a:r>
              <a:rPr lang="en-NZ" sz="1700" b="1" dirty="0"/>
              <a:t>190,000 people in:</a:t>
            </a:r>
          </a:p>
          <a:p>
            <a:pPr marL="342900" indent="-342900">
              <a:buFont typeface="Wingdings" pitchFamily="2" charset="2"/>
              <a:buChar char="q"/>
            </a:pPr>
            <a:r>
              <a:rPr lang="en-NZ" sz="1700" dirty="0"/>
              <a:t>Upolu &gt; TTM, 3 DHs, 3 MCs, </a:t>
            </a:r>
          </a:p>
          <a:p>
            <a:pPr marL="342900" indent="-342900">
              <a:buFont typeface="Wingdings" pitchFamily="2" charset="2"/>
              <a:buChar char="q"/>
            </a:pPr>
            <a:r>
              <a:rPr lang="en-NZ" sz="1700" dirty="0"/>
              <a:t>Savaii &gt; MTII, 3 DHs, 1 MC  </a:t>
            </a:r>
          </a:p>
          <a:p>
            <a:r>
              <a:rPr lang="en-NZ" sz="1700" b="1" dirty="0"/>
              <a:t>Personnel :</a:t>
            </a:r>
          </a:p>
          <a:p>
            <a:r>
              <a:rPr lang="en-NZ" sz="1700" dirty="0"/>
              <a:t>57 Doctors, 432 Nurses, </a:t>
            </a:r>
          </a:p>
          <a:p>
            <a:r>
              <a:rPr lang="en-NZ" sz="1700" dirty="0"/>
              <a:t>200 Allied, 201 Other </a:t>
            </a:r>
          </a:p>
          <a:p>
            <a:r>
              <a:rPr lang="en-NZ" sz="1700" dirty="0"/>
              <a:t>Budget ( 15/16 ) 67 Million (8%)</a:t>
            </a:r>
          </a:p>
          <a:p>
            <a:r>
              <a:rPr lang="en-NZ" sz="1700" dirty="0"/>
              <a:t>Total Assets : $157 Million </a:t>
            </a:r>
          </a:p>
          <a:p>
            <a:r>
              <a:rPr lang="en-NZ" sz="1700" dirty="0"/>
              <a:t>Population Growth Rate: 0.59%</a:t>
            </a:r>
          </a:p>
          <a:p>
            <a:r>
              <a:rPr lang="en-NZ" sz="1700" dirty="0"/>
              <a:t>Population Density: 64 /</a:t>
            </a:r>
            <a:r>
              <a:rPr lang="en-NZ" sz="1700" dirty="0" err="1"/>
              <a:t>Sq</a:t>
            </a:r>
            <a:r>
              <a:rPr lang="en-NZ" sz="1700" dirty="0"/>
              <a:t> km</a:t>
            </a:r>
          </a:p>
          <a:p>
            <a:r>
              <a:rPr lang="en-NZ" sz="1700" dirty="0"/>
              <a:t>Life expectancy at birth: 73 years  - (Males: 70 yrs, Females: 76 </a:t>
            </a:r>
            <a:r>
              <a:rPr lang="en-NZ" sz="1700" dirty="0" err="1"/>
              <a:t>yrs</a:t>
            </a:r>
            <a:r>
              <a:rPr lang="en-NZ" sz="1700" dirty="0"/>
              <a:t>)</a:t>
            </a:r>
          </a:p>
          <a:p>
            <a:r>
              <a:rPr lang="en-NZ" sz="1700" dirty="0"/>
              <a:t>Child mortality; High and multiple morbidities; Rising rates of NCDs</a:t>
            </a:r>
            <a:endParaRPr lang="en-NZ" sz="2000" dirty="0"/>
          </a:p>
          <a:p>
            <a:r>
              <a:rPr lang="en-NZ" sz="1600" dirty="0"/>
              <a:t>GDP: 1 BILLION TALA </a:t>
            </a:r>
          </a:p>
          <a:p>
            <a:r>
              <a:rPr lang="en-NZ" sz="1600" dirty="0"/>
              <a:t>GDP per capita:  $ 5,300</a:t>
            </a:r>
          </a:p>
          <a:p>
            <a:endParaRPr lang="en-NZ" sz="1600" dirty="0"/>
          </a:p>
          <a:p>
            <a:endParaRPr lang="en-GB" sz="1600" dirty="0"/>
          </a:p>
          <a:p>
            <a:pPr marL="285750" indent="-285750">
              <a:buFont typeface="Arial" panose="020B0604020202020204" pitchFamily="34" charset="0"/>
              <a:buChar char="•"/>
            </a:pPr>
            <a:endParaRPr lang="en-NZ" sz="1600" dirty="0"/>
          </a:p>
        </p:txBody>
      </p:sp>
      <p:pic>
        <p:nvPicPr>
          <p:cNvPr id="1026" name="Picture 2" descr="G:\Samoa_Country_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3461" y="1340768"/>
            <a:ext cx="5841124" cy="4343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111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36626" y="43360"/>
            <a:ext cx="7127661" cy="1074223"/>
          </a:xfrm>
          <a:prstGeom prst="rect">
            <a:avLst/>
          </a:prstGeom>
          <a:solidFill>
            <a:srgbClr val="002060"/>
          </a:solidFill>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3200" b="1" dirty="0">
                <a:solidFill>
                  <a:schemeClr val="bg1"/>
                </a:solidFill>
              </a:rPr>
              <a:t>Challenge: Providing Quality Services to the people of Samoa with few resources</a:t>
            </a:r>
          </a:p>
        </p:txBody>
      </p:sp>
      <p:sp>
        <p:nvSpPr>
          <p:cNvPr id="3" name="Footer Placeholder 2"/>
          <p:cNvSpPr>
            <a:spLocks noGrp="1"/>
          </p:cNvSpPr>
          <p:nvPr>
            <p:ph type="ftr" sz="quarter" idx="11"/>
          </p:nvPr>
        </p:nvSpPr>
        <p:spPr>
          <a:xfrm>
            <a:off x="247656" y="6381328"/>
            <a:ext cx="3352800" cy="365125"/>
          </a:xfrm>
        </p:spPr>
        <p:txBody>
          <a:bodyPr/>
          <a:lstStyle/>
          <a:p>
            <a:r>
              <a:rPr kumimoji="0" lang="pl-PL" dirty="0"/>
              <a:t>HAKAMANA - Wolfgramm-Kingi September 2015</a:t>
            </a:r>
            <a:endParaRPr kumimoji="0" lang="en-US" dirty="0"/>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33</a:t>
            </a:fld>
            <a:endParaRPr kumimoji="0" lang="en-US"/>
          </a:p>
        </p:txBody>
      </p:sp>
    </p:spTree>
    <p:extLst>
      <p:ext uri="{BB962C8B-B14F-4D97-AF65-F5344CB8AC3E}">
        <p14:creationId xmlns:p14="http://schemas.microsoft.com/office/powerpoint/2010/main" val="3308768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34</a:t>
            </a:fld>
            <a:endParaRPr kumimoji="0" lang="en-US"/>
          </a:p>
        </p:txBody>
      </p:sp>
      <p:pic>
        <p:nvPicPr>
          <p:cNvPr id="1026" name="Picture 2" descr="C:\Users\WolfgrT\Desktop\NHS 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8833"/>
            <a:ext cx="8732067" cy="6264497"/>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3841540" y="2498624"/>
            <a:ext cx="2386644" cy="1499865"/>
          </a:xfrm>
          <a:prstGeom prst="ellipse">
            <a:avLst/>
          </a:prstGeom>
          <a:gradFill flip="none" rotWithShape="1">
            <a:gsLst>
              <a:gs pos="0">
                <a:srgbClr val="FFF200"/>
              </a:gs>
              <a:gs pos="89000">
                <a:srgbClr val="FF7A00"/>
              </a:gs>
              <a:gs pos="98000">
                <a:srgbClr val="FF0300"/>
              </a:gs>
              <a:gs pos="100000">
                <a:srgbClr val="4D0808"/>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Box 12"/>
          <p:cNvSpPr txBox="1"/>
          <p:nvPr/>
        </p:nvSpPr>
        <p:spPr>
          <a:xfrm>
            <a:off x="3924815" y="2771502"/>
            <a:ext cx="2305265" cy="954107"/>
          </a:xfrm>
          <a:prstGeom prst="rect">
            <a:avLst/>
          </a:prstGeom>
          <a:noFill/>
        </p:spPr>
        <p:txBody>
          <a:bodyPr wrap="square" rtlCol="0">
            <a:spAutoFit/>
          </a:bodyPr>
          <a:lstStyle/>
          <a:p>
            <a:pPr algn="ctr"/>
            <a:r>
              <a:rPr lang="en-NZ" sz="2800" b="1" dirty="0">
                <a:latin typeface="+mj-lt"/>
              </a:rPr>
              <a:t>E Fa’atauaina Lou Soifua</a:t>
            </a:r>
          </a:p>
        </p:txBody>
      </p:sp>
      <p:sp>
        <p:nvSpPr>
          <p:cNvPr id="2" name="TextBox 1"/>
          <p:cNvSpPr txBox="1"/>
          <p:nvPr/>
        </p:nvSpPr>
        <p:spPr>
          <a:xfrm>
            <a:off x="3419872" y="238833"/>
            <a:ext cx="1881579" cy="553998"/>
          </a:xfrm>
          <a:prstGeom prst="rect">
            <a:avLst/>
          </a:prstGeom>
          <a:solidFill>
            <a:schemeClr val="accent4">
              <a:lumMod val="20000"/>
              <a:lumOff val="80000"/>
            </a:schemeClr>
          </a:solidFill>
        </p:spPr>
        <p:txBody>
          <a:bodyPr wrap="square" rtlCol="0">
            <a:spAutoFit/>
          </a:bodyPr>
          <a:lstStyle/>
          <a:p>
            <a:pPr algn="ctr"/>
            <a:r>
              <a:rPr lang="en-NZ" sz="3000" b="1" dirty="0"/>
              <a:t>Anavatau</a:t>
            </a:r>
          </a:p>
        </p:txBody>
      </p:sp>
      <p:sp>
        <p:nvSpPr>
          <p:cNvPr id="15" name="TextBox 14"/>
          <p:cNvSpPr txBox="1"/>
          <p:nvPr/>
        </p:nvSpPr>
        <p:spPr>
          <a:xfrm>
            <a:off x="612694" y="5301208"/>
            <a:ext cx="1312234" cy="553998"/>
          </a:xfrm>
          <a:prstGeom prst="rect">
            <a:avLst/>
          </a:prstGeom>
          <a:solidFill>
            <a:schemeClr val="accent4">
              <a:lumMod val="20000"/>
              <a:lumOff val="80000"/>
            </a:schemeClr>
          </a:solidFill>
        </p:spPr>
        <p:txBody>
          <a:bodyPr wrap="square" rtlCol="0">
            <a:spAutoFit/>
          </a:bodyPr>
          <a:lstStyle/>
          <a:p>
            <a:pPr algn="ctr"/>
            <a:r>
              <a:rPr lang="en-NZ" sz="3000" b="1" dirty="0" err="1"/>
              <a:t>Ausia</a:t>
            </a:r>
            <a:endParaRPr lang="en-NZ" sz="3000" b="1" dirty="0"/>
          </a:p>
        </p:txBody>
      </p:sp>
      <p:sp>
        <p:nvSpPr>
          <p:cNvPr id="16" name="TextBox 15"/>
          <p:cNvSpPr txBox="1"/>
          <p:nvPr/>
        </p:nvSpPr>
        <p:spPr>
          <a:xfrm>
            <a:off x="3924815" y="5301208"/>
            <a:ext cx="1800200" cy="553998"/>
          </a:xfrm>
          <a:prstGeom prst="rect">
            <a:avLst/>
          </a:prstGeom>
          <a:solidFill>
            <a:schemeClr val="accent4">
              <a:lumMod val="20000"/>
              <a:lumOff val="80000"/>
            </a:schemeClr>
          </a:solidFill>
        </p:spPr>
        <p:txBody>
          <a:bodyPr wrap="square" rtlCol="0">
            <a:spAutoFit/>
          </a:bodyPr>
          <a:lstStyle/>
          <a:p>
            <a:pPr algn="ctr"/>
            <a:r>
              <a:rPr lang="en-NZ" sz="3000" b="1" dirty="0" err="1"/>
              <a:t>Fa’asino</a:t>
            </a:r>
            <a:endParaRPr lang="en-NZ" sz="3000" b="1" dirty="0"/>
          </a:p>
        </p:txBody>
      </p:sp>
      <p:sp>
        <p:nvSpPr>
          <p:cNvPr id="17" name="TextBox 16"/>
          <p:cNvSpPr txBox="1"/>
          <p:nvPr/>
        </p:nvSpPr>
        <p:spPr>
          <a:xfrm>
            <a:off x="6516216" y="531792"/>
            <a:ext cx="1800200" cy="553998"/>
          </a:xfrm>
          <a:prstGeom prst="rect">
            <a:avLst/>
          </a:prstGeom>
          <a:solidFill>
            <a:schemeClr val="accent4">
              <a:lumMod val="20000"/>
              <a:lumOff val="80000"/>
            </a:schemeClr>
          </a:solidFill>
        </p:spPr>
        <p:txBody>
          <a:bodyPr wrap="square" rtlCol="0">
            <a:spAutoFit/>
          </a:bodyPr>
          <a:lstStyle/>
          <a:p>
            <a:pPr algn="ctr"/>
            <a:r>
              <a:rPr lang="en-NZ" sz="3000" b="1" dirty="0" err="1"/>
              <a:t>Vatapuia</a:t>
            </a:r>
            <a:endParaRPr lang="en-NZ" sz="3000" b="1" dirty="0"/>
          </a:p>
        </p:txBody>
      </p:sp>
      <p:sp>
        <p:nvSpPr>
          <p:cNvPr id="19" name="TextBox 18"/>
          <p:cNvSpPr txBox="1"/>
          <p:nvPr/>
        </p:nvSpPr>
        <p:spPr>
          <a:xfrm>
            <a:off x="179512" y="2980456"/>
            <a:ext cx="1800200" cy="553998"/>
          </a:xfrm>
          <a:prstGeom prst="rect">
            <a:avLst/>
          </a:prstGeom>
          <a:solidFill>
            <a:schemeClr val="accent4">
              <a:lumMod val="20000"/>
              <a:lumOff val="80000"/>
            </a:schemeClr>
          </a:solidFill>
        </p:spPr>
        <p:txBody>
          <a:bodyPr wrap="square" rtlCol="0">
            <a:spAutoFit/>
          </a:bodyPr>
          <a:lstStyle/>
          <a:p>
            <a:pPr algn="ctr"/>
            <a:r>
              <a:rPr lang="en-NZ" sz="3000" b="1" dirty="0" err="1"/>
              <a:t>Fa’aauau</a:t>
            </a:r>
            <a:endParaRPr lang="en-NZ" sz="3000" b="1" dirty="0"/>
          </a:p>
        </p:txBody>
      </p:sp>
      <p:pic>
        <p:nvPicPr>
          <p:cNvPr id="11" name="Picture 10"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834893" y="368956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Footer Placeholder 3"/>
          <p:cNvSpPr>
            <a:spLocks noGrp="1"/>
          </p:cNvSpPr>
          <p:nvPr>
            <p:ph type="ftr" sz="quarter" idx="11"/>
          </p:nvPr>
        </p:nvSpPr>
        <p:spPr/>
        <p:txBody>
          <a:bodyPr/>
          <a:lstStyle/>
          <a:p>
            <a:r>
              <a:rPr kumimoji="0" lang="pl-PL"/>
              <a:t>HAKAMANA - Wolfgramm-Kingi September 2015</a:t>
            </a:r>
            <a:endParaRPr kumimoji="0" lang="en-US"/>
          </a:p>
        </p:txBody>
      </p:sp>
      <p:pic>
        <p:nvPicPr>
          <p:cNvPr id="14" name="Picture 13" descr="C:\Users\WolfgrT\Desktop\Paua koru ii.png"/>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457790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83605267"/>
              </p:ext>
            </p:extLst>
          </p:nvPr>
        </p:nvGraphicFramePr>
        <p:xfrm>
          <a:off x="496904" y="928099"/>
          <a:ext cx="7902625" cy="492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Straight Arrow Connector 11"/>
          <p:cNvCxnSpPr/>
          <p:nvPr/>
        </p:nvCxnSpPr>
        <p:spPr>
          <a:xfrm flipH="1">
            <a:off x="2908334" y="1730168"/>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592447" y="1638895"/>
            <a:ext cx="295275" cy="171450"/>
          </a:xfrm>
          <a:prstGeom prst="straightConnector1">
            <a:avLst/>
          </a:prstGeom>
          <a:ln w="22225">
            <a:solidFill>
              <a:srgbClr val="002060"/>
            </a:solidFill>
            <a:prstDash val="sysDash"/>
            <a:tailEnd type="arrow"/>
          </a:ln>
          <a:extLst/>
        </p:spPr>
        <p:style>
          <a:lnRef idx="1">
            <a:schemeClr val="accent1"/>
          </a:lnRef>
          <a:fillRef idx="0">
            <a:schemeClr val="accent1"/>
          </a:fillRef>
          <a:effectRef idx="0">
            <a:schemeClr val="accent1"/>
          </a:effectRef>
          <a:fontRef idx="minor">
            <a:schemeClr val="tx1"/>
          </a:fontRef>
        </p:style>
      </p:cxnSp>
      <p:cxnSp>
        <p:nvCxnSpPr>
          <p:cNvPr id="16398" name="Straight Arrow Connector 13"/>
          <p:cNvCxnSpPr>
            <a:cxnSpLocks noChangeShapeType="1"/>
          </p:cNvCxnSpPr>
          <p:nvPr/>
        </p:nvCxnSpPr>
        <p:spPr bwMode="auto">
          <a:xfrm>
            <a:off x="4316468" y="5733256"/>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6465734" y="4034213"/>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2368168" y="4034213"/>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60343"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35</a:t>
            </a:fld>
            <a:endParaRPr kumimoji="0" lang="en-US" dirty="0"/>
          </a:p>
        </p:txBody>
      </p:sp>
      <p:sp>
        <p:nvSpPr>
          <p:cNvPr id="24" name="Oval 23"/>
          <p:cNvSpPr/>
          <p:nvPr/>
        </p:nvSpPr>
        <p:spPr>
          <a:xfrm>
            <a:off x="3537984" y="2864591"/>
            <a:ext cx="1813421" cy="1355849"/>
          </a:xfrm>
          <a:prstGeom prst="ellipse">
            <a:avLst/>
          </a:prstGeom>
          <a:gradFill flip="none" rotWithShape="1">
            <a:gsLst>
              <a:gs pos="0">
                <a:srgbClr val="FFF200"/>
              </a:gs>
              <a:gs pos="89000">
                <a:srgbClr val="FF7A00"/>
              </a:gs>
              <a:gs pos="98000">
                <a:srgbClr val="FF0300"/>
              </a:gs>
              <a:gs pos="100000">
                <a:srgbClr val="4D0808"/>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extBox 24"/>
          <p:cNvSpPr txBox="1"/>
          <p:nvPr/>
        </p:nvSpPr>
        <p:spPr>
          <a:xfrm>
            <a:off x="3460653" y="3127016"/>
            <a:ext cx="2018243" cy="830997"/>
          </a:xfrm>
          <a:prstGeom prst="rect">
            <a:avLst/>
          </a:prstGeom>
          <a:noFill/>
        </p:spPr>
        <p:txBody>
          <a:bodyPr wrap="square" rtlCol="0">
            <a:spAutoFit/>
          </a:bodyPr>
          <a:lstStyle/>
          <a:p>
            <a:pPr algn="ctr"/>
            <a:r>
              <a:rPr lang="en-NZ" sz="2400" b="1" dirty="0">
                <a:latin typeface="+mj-lt"/>
              </a:rPr>
              <a:t>E Fa’atauaina Lou Soifua</a:t>
            </a:r>
          </a:p>
        </p:txBody>
      </p:sp>
      <p:pic>
        <p:nvPicPr>
          <p:cNvPr id="2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155421"/>
            <a:ext cx="1366987" cy="106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3766968" y="4217569"/>
            <a:ext cx="144016" cy="223838"/>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291310" y="3224628"/>
            <a:ext cx="241042" cy="92624"/>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09237" y="4256028"/>
            <a:ext cx="253622" cy="185248"/>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475119" y="2452676"/>
            <a:ext cx="0" cy="326542"/>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302398" y="3218018"/>
            <a:ext cx="272768" cy="92624"/>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 Box 5"/>
          <p:cNvSpPr txBox="1"/>
          <p:nvPr/>
        </p:nvSpPr>
        <p:spPr>
          <a:xfrm>
            <a:off x="5291310" y="121544"/>
            <a:ext cx="2729489" cy="122413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Bef>
                <a:spcPct val="0"/>
              </a:spcBef>
              <a:spcAft>
                <a:spcPts val="0"/>
              </a:spcAft>
              <a:defRPr/>
            </a:pPr>
            <a:r>
              <a:rPr lang="en-NZ" sz="1600" b="1" cap="small" dirty="0">
                <a:solidFill>
                  <a:srgbClr val="C00000"/>
                </a:solidFill>
                <a:latin typeface="Calibri" pitchFamily="34" charset="0"/>
                <a:ea typeface="Calibri" pitchFamily="34" charset="0"/>
                <a:cs typeface="Times New Roman" pitchFamily="18" charset="0"/>
              </a:rPr>
              <a:t>Better Health &amp; Wellbeing</a:t>
            </a:r>
          </a:p>
          <a:p>
            <a:pPr>
              <a:lnSpc>
                <a:spcPct val="115000"/>
              </a:lnSpc>
              <a:spcBef>
                <a:spcPct val="0"/>
              </a:spcBef>
              <a:spcAft>
                <a:spcPts val="0"/>
              </a:spcAft>
              <a:defRPr/>
            </a:pPr>
            <a:r>
              <a:rPr lang="en-NZ" sz="1300" b="1" cap="small" dirty="0">
                <a:solidFill>
                  <a:schemeClr val="tx1"/>
                </a:solidFill>
                <a:latin typeface="Calibri" pitchFamily="34" charset="0"/>
                <a:ea typeface="Calibri"/>
                <a:cs typeface="Times New Roman" pitchFamily="18" charset="0"/>
              </a:rPr>
              <a:t>Vision; Values; Ethics</a:t>
            </a:r>
          </a:p>
          <a:p>
            <a:pPr>
              <a:lnSpc>
                <a:spcPct val="115000"/>
              </a:lnSpc>
              <a:spcBef>
                <a:spcPct val="0"/>
              </a:spcBef>
              <a:spcAft>
                <a:spcPts val="0"/>
              </a:spcAft>
              <a:defRPr/>
            </a:pPr>
            <a:r>
              <a:rPr lang="en-NZ" sz="1300" b="1" dirty="0">
                <a:solidFill>
                  <a:srgbClr val="042655"/>
                </a:solidFill>
                <a:latin typeface="Calibri" pitchFamily="34" charset="0"/>
                <a:ea typeface="Calibri"/>
                <a:cs typeface="Times New Roman" pitchFamily="18" charset="0"/>
              </a:rPr>
              <a:t>Culture of Care &amp; Compassion</a:t>
            </a:r>
          </a:p>
          <a:p>
            <a:pPr>
              <a:lnSpc>
                <a:spcPct val="115000"/>
              </a:lnSpc>
              <a:spcBef>
                <a:spcPct val="0"/>
              </a:spcBef>
              <a:spcAft>
                <a:spcPts val="0"/>
              </a:spcAft>
              <a:defRPr/>
            </a:pPr>
            <a:r>
              <a:rPr lang="en-NZ" sz="1300" b="1" dirty="0">
                <a:solidFill>
                  <a:srgbClr val="042655"/>
                </a:solidFill>
                <a:latin typeface="Calibri" pitchFamily="34" charset="0"/>
                <a:ea typeface="Calibri"/>
                <a:cs typeface="Times New Roman" pitchFamily="18" charset="0"/>
              </a:rPr>
              <a:t>Equality; Fairness; Human Rights</a:t>
            </a:r>
            <a:endParaRPr lang="en-NZ" sz="1100" dirty="0">
              <a:solidFill>
                <a:srgbClr val="042655"/>
              </a:solidFill>
              <a:ea typeface="Calibri"/>
              <a:cs typeface="Times New Roman"/>
            </a:endParaRPr>
          </a:p>
          <a:p>
            <a:pPr>
              <a:lnSpc>
                <a:spcPct val="115000"/>
              </a:lnSpc>
              <a:spcBef>
                <a:spcPct val="0"/>
              </a:spcBef>
              <a:spcAft>
                <a:spcPts val="0"/>
              </a:spcAft>
              <a:defRPr/>
            </a:pPr>
            <a:r>
              <a:rPr lang="en-NZ" sz="1300" b="1" dirty="0">
                <a:solidFill>
                  <a:srgbClr val="042655"/>
                </a:solidFill>
                <a:latin typeface="Calibri" pitchFamily="34" charset="0"/>
                <a:ea typeface="Calibri"/>
                <a:cs typeface="Times New Roman" pitchFamily="18" charset="0"/>
              </a:rPr>
              <a:t>Accessible / Affordable / Equitable</a:t>
            </a:r>
          </a:p>
        </p:txBody>
      </p:sp>
      <p:sp>
        <p:nvSpPr>
          <p:cNvPr id="31" name="Text Box 8"/>
          <p:cNvSpPr txBox="1">
            <a:spLocks noChangeArrowheads="1"/>
          </p:cNvSpPr>
          <p:nvPr/>
        </p:nvSpPr>
        <p:spPr bwMode="auto">
          <a:xfrm>
            <a:off x="6962250" y="2314896"/>
            <a:ext cx="2232247" cy="1486447"/>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defRPr/>
            </a:pPr>
            <a:r>
              <a:rPr lang="en-NZ" altLang="en-US" sz="1600" b="1" cap="small" dirty="0">
                <a:solidFill>
                  <a:srgbClr val="C00000"/>
                </a:solidFill>
                <a:ea typeface="Calibri" pitchFamily="34" charset="0"/>
                <a:cs typeface="Times New Roman" pitchFamily="18" charset="0"/>
              </a:rPr>
              <a:t>Integrity &amp; Commitment</a:t>
            </a:r>
          </a:p>
          <a:p>
            <a:pPr>
              <a:lnSpc>
                <a:spcPct val="115000"/>
              </a:lnSpc>
              <a:spcBef>
                <a:spcPct val="0"/>
              </a:spcBef>
              <a:buClrTx/>
              <a:buSzTx/>
              <a:buFontTx/>
              <a:buNone/>
            </a:pPr>
            <a:r>
              <a:rPr lang="en-NZ" altLang="en-US" sz="1300" b="1" cap="small" dirty="0">
                <a:ea typeface="Calibri"/>
                <a:cs typeface="Times New Roman" pitchFamily="18" charset="0"/>
              </a:rPr>
              <a:t>Governance / Leadership</a:t>
            </a:r>
          </a:p>
          <a:p>
            <a:pPr>
              <a:lnSpc>
                <a:spcPct val="115000"/>
              </a:lnSpc>
              <a:spcBef>
                <a:spcPct val="0"/>
              </a:spcBef>
              <a:buClrTx/>
              <a:buSzTx/>
              <a:buFontTx/>
              <a:buNone/>
            </a:pPr>
            <a:r>
              <a:rPr lang="en-NZ" altLang="en-US" sz="1300" b="1" dirty="0">
                <a:solidFill>
                  <a:srgbClr val="042655"/>
                </a:solidFill>
                <a:ea typeface="Calibri"/>
                <a:cs typeface="Times New Roman" pitchFamily="18" charset="0"/>
              </a:rPr>
              <a:t>Strong Organisation</a:t>
            </a:r>
          </a:p>
          <a:p>
            <a:pPr>
              <a:lnSpc>
                <a:spcPct val="115000"/>
              </a:lnSpc>
              <a:spcBef>
                <a:spcPct val="0"/>
              </a:spcBef>
              <a:buClrTx/>
              <a:buSzTx/>
              <a:buFontTx/>
              <a:buNone/>
            </a:pPr>
            <a:r>
              <a:rPr lang="en-NZ" altLang="en-US" sz="1300" b="1" dirty="0">
                <a:solidFill>
                  <a:srgbClr val="042655"/>
                </a:solidFill>
                <a:ea typeface="Calibri"/>
                <a:cs typeface="Times New Roman" pitchFamily="18" charset="0"/>
              </a:rPr>
              <a:t>Human Resources</a:t>
            </a:r>
          </a:p>
          <a:p>
            <a:pPr>
              <a:lnSpc>
                <a:spcPct val="115000"/>
              </a:lnSpc>
              <a:spcBef>
                <a:spcPct val="0"/>
              </a:spcBef>
              <a:buClrTx/>
              <a:buSzTx/>
              <a:buFontTx/>
              <a:buNone/>
            </a:pPr>
            <a:r>
              <a:rPr lang="en-NZ" altLang="en-US" sz="1300" b="1" dirty="0">
                <a:solidFill>
                  <a:srgbClr val="042655"/>
                </a:solidFill>
                <a:ea typeface="Calibri"/>
                <a:cs typeface="Times New Roman" pitchFamily="18" charset="0"/>
              </a:rPr>
              <a:t>Teamwork; Partnerships</a:t>
            </a:r>
          </a:p>
          <a:p>
            <a:pPr>
              <a:lnSpc>
                <a:spcPct val="115000"/>
              </a:lnSpc>
              <a:spcBef>
                <a:spcPct val="0"/>
              </a:spcBef>
              <a:buClrTx/>
              <a:buSzTx/>
              <a:buFontTx/>
              <a:buNone/>
            </a:pPr>
            <a:r>
              <a:rPr lang="en-NZ" altLang="en-US" sz="1300" b="1" dirty="0">
                <a:solidFill>
                  <a:srgbClr val="042655"/>
                </a:solidFill>
                <a:ea typeface="Calibri"/>
                <a:cs typeface="Times New Roman" pitchFamily="18" charset="0"/>
              </a:rPr>
              <a:t>Accountability; Transparency</a:t>
            </a:r>
          </a:p>
        </p:txBody>
      </p:sp>
      <p:sp>
        <p:nvSpPr>
          <p:cNvPr id="32" name="Text Box 9"/>
          <p:cNvSpPr txBox="1">
            <a:spLocks noChangeArrowheads="1"/>
          </p:cNvSpPr>
          <p:nvPr/>
        </p:nvSpPr>
        <p:spPr bwMode="auto">
          <a:xfrm>
            <a:off x="6289172" y="4422949"/>
            <a:ext cx="2905325" cy="1381113"/>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a:solidFill>
                  <a:srgbClr val="C00000"/>
                </a:solidFill>
                <a:ea typeface="Calibri" pitchFamily="34" charset="0"/>
                <a:cs typeface="Times New Roman" pitchFamily="18" charset="0"/>
              </a:rPr>
              <a:t>Excellent Service Delivery              </a:t>
            </a:r>
            <a:r>
              <a:rPr lang="en-NZ" altLang="en-US" sz="1300" b="1" cap="small" dirty="0">
                <a:ea typeface="Calibri"/>
                <a:cs typeface="Times New Roman" pitchFamily="18" charset="0"/>
              </a:rPr>
              <a:t>Hospital/Primary/Community/ Outreach </a:t>
            </a:r>
            <a:r>
              <a:rPr lang="en-NZ" altLang="en-US" sz="1200" b="1" dirty="0">
                <a:solidFill>
                  <a:srgbClr val="042655"/>
                </a:solidFill>
                <a:ea typeface="Calibri"/>
                <a:cs typeface="Times New Roman" pitchFamily="18" charset="0"/>
              </a:rPr>
              <a:t>Disaster &amp; Emergency </a:t>
            </a:r>
          </a:p>
          <a:p>
            <a:pPr>
              <a:lnSpc>
                <a:spcPct val="115000"/>
              </a:lnSpc>
              <a:spcBef>
                <a:spcPct val="0"/>
              </a:spcBef>
              <a:buClrTx/>
              <a:buSzTx/>
              <a:buNone/>
            </a:pPr>
            <a:r>
              <a:rPr lang="en-NZ" altLang="en-US" sz="1200" b="1" dirty="0">
                <a:solidFill>
                  <a:srgbClr val="042655"/>
                </a:solidFill>
                <a:ea typeface="Calibri"/>
                <a:cs typeface="Times New Roman" pitchFamily="18" charset="0"/>
              </a:rPr>
              <a:t>Patient Related Medical Services</a:t>
            </a:r>
          </a:p>
          <a:p>
            <a:pPr>
              <a:lnSpc>
                <a:spcPct val="115000"/>
              </a:lnSpc>
              <a:spcBef>
                <a:spcPct val="0"/>
              </a:spcBef>
              <a:buClrTx/>
              <a:buSzTx/>
              <a:buFontTx/>
              <a:buNone/>
            </a:pPr>
            <a:r>
              <a:rPr lang="en-NZ" altLang="en-US" sz="1300" b="1" i="1" dirty="0">
                <a:solidFill>
                  <a:srgbClr val="C00000"/>
                </a:solidFill>
                <a:ea typeface="Calibri"/>
                <a:cs typeface="Times New Roman" pitchFamily="18" charset="0"/>
              </a:rPr>
              <a:t>Quality Patient Care for</a:t>
            </a:r>
          </a:p>
          <a:p>
            <a:pPr>
              <a:lnSpc>
                <a:spcPct val="115000"/>
              </a:lnSpc>
              <a:spcBef>
                <a:spcPct val="0"/>
              </a:spcBef>
              <a:buClrTx/>
              <a:buSzTx/>
              <a:buFontTx/>
              <a:buNone/>
            </a:pPr>
            <a:r>
              <a:rPr lang="en-NZ" altLang="en-US" sz="1300" b="1" i="1" dirty="0">
                <a:solidFill>
                  <a:srgbClr val="C00000"/>
                </a:solidFill>
                <a:ea typeface="Calibri"/>
                <a:cs typeface="Times New Roman" pitchFamily="18" charset="0"/>
              </a:rPr>
              <a:t>Everyone … Everywhere … All the Time</a:t>
            </a:r>
          </a:p>
        </p:txBody>
      </p:sp>
      <p:sp>
        <p:nvSpPr>
          <p:cNvPr id="33" name="Text Box 10"/>
          <p:cNvSpPr txBox="1">
            <a:spLocks noChangeArrowheads="1"/>
          </p:cNvSpPr>
          <p:nvPr/>
        </p:nvSpPr>
        <p:spPr bwMode="auto">
          <a:xfrm>
            <a:off x="163765" y="4869160"/>
            <a:ext cx="3125883" cy="1440160"/>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500" b="1" cap="small" dirty="0">
                <a:solidFill>
                  <a:srgbClr val="C00000"/>
                </a:solidFill>
                <a:ea typeface="Calibri" pitchFamily="34" charset="0"/>
                <a:cs typeface="Times New Roman" pitchFamily="18" charset="0"/>
              </a:rPr>
              <a:t>Whole of Systems Solutions </a:t>
            </a:r>
            <a:r>
              <a:rPr lang="en-NZ" altLang="en-US" sz="1300" b="1" cap="small" dirty="0">
                <a:ea typeface="Calibri"/>
                <a:cs typeface="Times New Roman" pitchFamily="18" charset="0"/>
              </a:rPr>
              <a:t>Infrastructure – Integration</a:t>
            </a:r>
          </a:p>
          <a:p>
            <a:pPr>
              <a:lnSpc>
                <a:spcPct val="115000"/>
              </a:lnSpc>
              <a:spcBef>
                <a:spcPct val="0"/>
              </a:spcBef>
              <a:buClrTx/>
              <a:buSzTx/>
              <a:buFontTx/>
              <a:buNone/>
            </a:pPr>
            <a:r>
              <a:rPr lang="en-NZ" altLang="en-US" sz="1300" b="1" dirty="0">
                <a:solidFill>
                  <a:srgbClr val="042655"/>
                </a:solidFill>
                <a:ea typeface="Calibri"/>
                <a:cs typeface="Times New Roman" pitchFamily="18" charset="0"/>
              </a:rPr>
              <a:t>Finance / Allied / Supplies</a:t>
            </a:r>
          </a:p>
          <a:p>
            <a:pPr>
              <a:lnSpc>
                <a:spcPct val="115000"/>
              </a:lnSpc>
              <a:spcBef>
                <a:spcPct val="0"/>
              </a:spcBef>
              <a:buClrTx/>
              <a:buSzTx/>
              <a:buFontTx/>
              <a:buNone/>
            </a:pPr>
            <a:r>
              <a:rPr lang="en-NZ" altLang="en-US" sz="1300" b="1" dirty="0">
                <a:solidFill>
                  <a:srgbClr val="042655"/>
                </a:solidFill>
                <a:ea typeface="Calibri"/>
                <a:cs typeface="Times New Roman" pitchFamily="18" charset="0"/>
              </a:rPr>
              <a:t>Building / Plant / Equip / Transport</a:t>
            </a:r>
          </a:p>
          <a:p>
            <a:pPr>
              <a:lnSpc>
                <a:spcPct val="115000"/>
              </a:lnSpc>
              <a:spcBef>
                <a:spcPct val="0"/>
              </a:spcBef>
              <a:buClrTx/>
              <a:buSzTx/>
              <a:buFontTx/>
              <a:buNone/>
            </a:pPr>
            <a:r>
              <a:rPr lang="en-NZ" altLang="en-US" sz="1300" b="1" dirty="0">
                <a:solidFill>
                  <a:srgbClr val="042655"/>
                </a:solidFill>
                <a:ea typeface="Calibri"/>
                <a:cs typeface="Times New Roman" pitchFamily="18" charset="0"/>
              </a:rPr>
              <a:t>Information, Communication, Technology</a:t>
            </a:r>
          </a:p>
          <a:p>
            <a:pPr>
              <a:lnSpc>
                <a:spcPct val="115000"/>
              </a:lnSpc>
              <a:spcBef>
                <a:spcPct val="0"/>
              </a:spcBef>
              <a:buClrTx/>
              <a:buSzTx/>
              <a:buFontTx/>
              <a:buNone/>
            </a:pPr>
            <a:endParaRPr lang="en-NZ" altLang="en-US" sz="1200" b="1" dirty="0">
              <a:solidFill>
                <a:srgbClr val="042655"/>
              </a:solidFill>
              <a:ea typeface="Calibri"/>
              <a:cs typeface="Times New Roman" pitchFamily="18" charset="0"/>
            </a:endParaRPr>
          </a:p>
        </p:txBody>
      </p:sp>
      <p:sp>
        <p:nvSpPr>
          <p:cNvPr id="34" name="Text Box 11"/>
          <p:cNvSpPr txBox="1">
            <a:spLocks noChangeArrowheads="1"/>
          </p:cNvSpPr>
          <p:nvPr/>
        </p:nvSpPr>
        <p:spPr bwMode="auto">
          <a:xfrm>
            <a:off x="139253" y="1132523"/>
            <a:ext cx="2488531" cy="1422042"/>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a:solidFill>
                  <a:srgbClr val="C00000"/>
                </a:solidFill>
                <a:ea typeface="Calibri" pitchFamily="34" charset="0"/>
                <a:cs typeface="Times New Roman" pitchFamily="18" charset="0"/>
              </a:rPr>
              <a:t>Sustainable Outcomes </a:t>
            </a:r>
          </a:p>
          <a:p>
            <a:pPr>
              <a:lnSpc>
                <a:spcPct val="115000"/>
              </a:lnSpc>
              <a:spcBef>
                <a:spcPct val="0"/>
              </a:spcBef>
              <a:buClrTx/>
              <a:buSzTx/>
              <a:buFontTx/>
              <a:buNone/>
            </a:pPr>
            <a:r>
              <a:rPr lang="en-NZ" altLang="en-US" sz="1250" b="1" cap="small" dirty="0">
                <a:ea typeface="Calibri"/>
                <a:cs typeface="Times New Roman" pitchFamily="18" charset="0"/>
              </a:rPr>
              <a:t>Quality Health System Management      </a:t>
            </a:r>
            <a:r>
              <a:rPr lang="en-NZ" altLang="en-US" sz="1200" b="1" dirty="0">
                <a:solidFill>
                  <a:srgbClr val="042655"/>
                </a:solidFill>
                <a:ea typeface="Calibri"/>
                <a:cs typeface="Times New Roman" pitchFamily="18" charset="0"/>
              </a:rPr>
              <a:t>Policy / Strategic Development  Planning / Legal / Audit  </a:t>
            </a:r>
          </a:p>
          <a:p>
            <a:pPr>
              <a:lnSpc>
                <a:spcPct val="115000"/>
              </a:lnSpc>
              <a:spcBef>
                <a:spcPct val="0"/>
              </a:spcBef>
              <a:buClrTx/>
              <a:buSzTx/>
              <a:buFontTx/>
              <a:buNone/>
            </a:pPr>
            <a:r>
              <a:rPr lang="en-NZ" altLang="en-US" sz="1200" b="1" dirty="0">
                <a:solidFill>
                  <a:srgbClr val="042655"/>
                </a:solidFill>
                <a:ea typeface="Calibri"/>
                <a:cs typeface="Times New Roman" pitchFamily="18" charset="0"/>
              </a:rPr>
              <a:t>Monitoring / Evaluation</a:t>
            </a:r>
          </a:p>
          <a:p>
            <a:pPr>
              <a:lnSpc>
                <a:spcPct val="115000"/>
              </a:lnSpc>
              <a:spcBef>
                <a:spcPct val="0"/>
              </a:spcBef>
              <a:buClrTx/>
              <a:buSzTx/>
              <a:buFontTx/>
              <a:buNone/>
            </a:pPr>
            <a:r>
              <a:rPr lang="en-NZ" altLang="en-US" sz="1200" b="1" dirty="0">
                <a:solidFill>
                  <a:srgbClr val="042655"/>
                </a:solidFill>
                <a:ea typeface="Calibri"/>
                <a:cs typeface="Times New Roman" pitchFamily="18" charset="0"/>
              </a:rPr>
              <a:t>Reporting / Dissemination</a:t>
            </a:r>
          </a:p>
          <a:p>
            <a:pPr>
              <a:lnSpc>
                <a:spcPct val="115000"/>
              </a:lnSpc>
              <a:spcBef>
                <a:spcPct val="0"/>
              </a:spcBef>
              <a:spcAft>
                <a:spcPts val="1100"/>
              </a:spcAft>
              <a:buClrTx/>
              <a:buSzTx/>
              <a:buFontTx/>
              <a:buNone/>
            </a:pPr>
            <a:endParaRPr lang="en-NZ" altLang="en-US" sz="1100"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5" name="TextBox 34"/>
          <p:cNvSpPr txBox="1"/>
          <p:nvPr/>
        </p:nvSpPr>
        <p:spPr>
          <a:xfrm>
            <a:off x="251520" y="3958830"/>
            <a:ext cx="1475186" cy="523220"/>
          </a:xfrm>
          <a:prstGeom prst="rect">
            <a:avLst/>
          </a:prstGeom>
          <a:solidFill>
            <a:srgbClr val="002060"/>
          </a:solidFill>
        </p:spPr>
        <p:txBody>
          <a:bodyPr wrap="square" rtlCol="0">
            <a:spAutoFit/>
          </a:bodyPr>
          <a:lstStyle/>
          <a:p>
            <a:pPr algn="ctr"/>
            <a:r>
              <a:rPr lang="en-NZ" sz="1400" b="1" dirty="0">
                <a:solidFill>
                  <a:schemeClr val="bg1"/>
                </a:solidFill>
              </a:rPr>
              <a:t>Where have we come from?</a:t>
            </a:r>
          </a:p>
        </p:txBody>
      </p:sp>
      <p:sp>
        <p:nvSpPr>
          <p:cNvPr id="36" name="TextBox 35"/>
          <p:cNvSpPr txBox="1"/>
          <p:nvPr/>
        </p:nvSpPr>
        <p:spPr>
          <a:xfrm>
            <a:off x="251944" y="3295805"/>
            <a:ext cx="1131574" cy="523220"/>
          </a:xfrm>
          <a:prstGeom prst="rect">
            <a:avLst/>
          </a:prstGeom>
          <a:solidFill>
            <a:srgbClr val="002060"/>
          </a:solidFill>
        </p:spPr>
        <p:txBody>
          <a:bodyPr wrap="square" rtlCol="0">
            <a:spAutoFit/>
          </a:bodyPr>
          <a:lstStyle/>
          <a:p>
            <a:pPr algn="ctr"/>
            <a:r>
              <a:rPr lang="en-NZ" sz="1400" b="1" dirty="0">
                <a:solidFill>
                  <a:schemeClr val="bg1"/>
                </a:solidFill>
              </a:rPr>
              <a:t>Where are we now?</a:t>
            </a:r>
          </a:p>
        </p:txBody>
      </p:sp>
      <p:sp>
        <p:nvSpPr>
          <p:cNvPr id="39" name="TextBox 38"/>
          <p:cNvSpPr txBox="1"/>
          <p:nvPr/>
        </p:nvSpPr>
        <p:spPr>
          <a:xfrm>
            <a:off x="251944" y="2620238"/>
            <a:ext cx="1366987" cy="523220"/>
          </a:xfrm>
          <a:prstGeom prst="rect">
            <a:avLst/>
          </a:prstGeom>
          <a:solidFill>
            <a:srgbClr val="002060"/>
          </a:solidFill>
        </p:spPr>
        <p:txBody>
          <a:bodyPr wrap="square" rtlCol="0">
            <a:spAutoFit/>
          </a:bodyPr>
          <a:lstStyle/>
          <a:p>
            <a:pPr algn="ctr"/>
            <a:r>
              <a:rPr lang="en-NZ" sz="1400" b="1" dirty="0">
                <a:solidFill>
                  <a:schemeClr val="bg1"/>
                </a:solidFill>
              </a:rPr>
              <a:t>Where do we want to be?</a:t>
            </a:r>
          </a:p>
        </p:txBody>
      </p:sp>
      <p:pic>
        <p:nvPicPr>
          <p:cNvPr id="30" name="Picture 29" descr="C:\Users\WolfgrT\Desktop\Paua koru ii.png"/>
          <p:cNvPicPr/>
          <p:nvPr/>
        </p:nvPicPr>
        <p:blipFill>
          <a:blip r:embed="rId8" cstate="print">
            <a:extLst>
              <a:ext uri="{BEBA8EAE-BF5A-486C-A8C5-ECC9F3942E4B}">
                <a14:imgProps xmlns:a14="http://schemas.microsoft.com/office/drawing/2010/main">
                  <a14:imgLayer r:embed="rId9">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232566" y="3940640"/>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Footer Placeholder 3"/>
          <p:cNvSpPr>
            <a:spLocks noGrp="1"/>
          </p:cNvSpPr>
          <p:nvPr>
            <p:ph type="ftr" sz="quarter" idx="11"/>
          </p:nvPr>
        </p:nvSpPr>
        <p:spPr>
          <a:xfrm>
            <a:off x="4684515" y="6311969"/>
            <a:ext cx="3352800" cy="365125"/>
          </a:xfrm>
        </p:spPr>
        <p:txBody>
          <a:bodyPr/>
          <a:lstStyle/>
          <a:p>
            <a:r>
              <a:rPr kumimoji="0" lang="pl-PL"/>
              <a:t>HAKAMANA - Wolfgramm-Kingi September 2015</a:t>
            </a:r>
            <a:endParaRPr kumimoji="0" lang="en-US" dirty="0"/>
          </a:p>
        </p:txBody>
      </p:sp>
      <p:pic>
        <p:nvPicPr>
          <p:cNvPr id="37" name="Picture 36" descr="C:\Users\WolfgrT\Desktop\Paua koru ii.png"/>
          <p:cNvPicPr/>
          <p:nvPr/>
        </p:nvPicPr>
        <p:blipFill>
          <a:blip r:embed="rId10" cstate="print">
            <a:extLst>
              <a:ext uri="{BEBA8EAE-BF5A-486C-A8C5-ECC9F3942E4B}">
                <a14:imgProps xmlns:a14="http://schemas.microsoft.com/office/drawing/2010/main">
                  <a14:imgLayer r:embed="rId11">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782116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36</a:t>
            </a:fld>
            <a:endParaRPr kumimoji="0" lang="en-US"/>
          </a:p>
        </p:txBody>
      </p:sp>
      <p:sp>
        <p:nvSpPr>
          <p:cNvPr id="4" name="Title 1"/>
          <p:cNvSpPr txBox="1">
            <a:spLocks/>
          </p:cNvSpPr>
          <p:nvPr/>
        </p:nvSpPr>
        <p:spPr>
          <a:xfrm>
            <a:off x="885148" y="1772816"/>
            <a:ext cx="6768752" cy="216024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a:solidFill>
                  <a:srgbClr val="002060"/>
                </a:solidFill>
              </a:rPr>
              <a:t>HAKAMANA       </a:t>
            </a:r>
          </a:p>
          <a:p>
            <a:pPr algn="ctr"/>
            <a:endParaRPr lang="en-NZ" sz="4400" b="1" dirty="0">
              <a:solidFill>
                <a:srgbClr val="002060"/>
              </a:solidFill>
            </a:endParaRPr>
          </a:p>
          <a:p>
            <a:pPr algn="ctr"/>
            <a:r>
              <a:rPr lang="en-NZ" sz="4800" b="1" dirty="0">
                <a:solidFill>
                  <a:srgbClr val="002060"/>
                </a:solidFill>
              </a:rPr>
              <a:t>Co-Design Lab</a:t>
            </a:r>
          </a:p>
          <a:p>
            <a:pPr algn="ctr"/>
            <a:endParaRPr lang="en-NZ" sz="4800" b="1" dirty="0">
              <a:solidFill>
                <a:srgbClr val="002060"/>
              </a:solidFill>
            </a:endParaRPr>
          </a:p>
          <a:p>
            <a:pPr algn="ctr"/>
            <a:r>
              <a:rPr lang="en-NZ" sz="3200" b="1" dirty="0">
                <a:solidFill>
                  <a:srgbClr val="C00000"/>
                </a:solidFill>
              </a:rPr>
              <a:t>Novel solutions for complex challenges</a:t>
            </a: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6" name="Footer Placeholder 5"/>
          <p:cNvSpPr>
            <a:spLocks noGrp="1"/>
          </p:cNvSpPr>
          <p:nvPr>
            <p:ph type="ftr" sz="quarter" idx="11"/>
          </p:nvPr>
        </p:nvSpPr>
        <p:spPr>
          <a:xfrm>
            <a:off x="5004048" y="6309320"/>
            <a:ext cx="3352800" cy="365125"/>
          </a:xfrm>
        </p:spPr>
        <p:txBody>
          <a:bodyPr/>
          <a:lstStyle/>
          <a:p>
            <a:r>
              <a:rPr kumimoji="0" lang="pl-PL" dirty="0"/>
              <a:t>HAKAMANA - Wolfgramm-Kingi September 2015</a:t>
            </a:r>
            <a:endParaRPr kumimoji="0" lang="en-US" dirty="0"/>
          </a:p>
        </p:txBody>
      </p:sp>
      <p:sp>
        <p:nvSpPr>
          <p:cNvPr id="7"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a:solidFill>
                  <a:srgbClr val="002060"/>
                </a:solidFill>
              </a:rPr>
              <a:t>Case Study 4</a:t>
            </a:r>
            <a:endParaRPr lang="en-NZ" altLang="en-US" sz="2800" b="1" u="sng" dirty="0"/>
          </a:p>
        </p:txBody>
      </p:sp>
    </p:spTree>
    <p:extLst>
      <p:ext uri="{BB962C8B-B14F-4D97-AF65-F5344CB8AC3E}">
        <p14:creationId xmlns:p14="http://schemas.microsoft.com/office/powerpoint/2010/main" val="2631083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pl-PL"/>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37</a:t>
            </a:fld>
            <a:endParaRPr kumimoji="0" lang="en-US"/>
          </a:p>
        </p:txBody>
      </p:sp>
      <p:sp>
        <p:nvSpPr>
          <p:cNvPr id="4" name="Rectangle 3"/>
          <p:cNvSpPr/>
          <p:nvPr/>
        </p:nvSpPr>
        <p:spPr>
          <a:xfrm>
            <a:off x="683568" y="836712"/>
            <a:ext cx="7992888" cy="2015936"/>
          </a:xfrm>
          <a:prstGeom prst="rect">
            <a:avLst/>
          </a:prstGeom>
        </p:spPr>
        <p:txBody>
          <a:bodyPr wrap="square">
            <a:spAutoFit/>
          </a:bodyPr>
          <a:lstStyle/>
          <a:p>
            <a:r>
              <a:rPr lang="en-NZ" sz="2600" b="1" cap="all" dirty="0">
                <a:latin typeface="+mj-lt"/>
              </a:rPr>
              <a:t>THE INTENTION</a:t>
            </a:r>
          </a:p>
          <a:p>
            <a:pPr marL="342900" indent="-342900">
              <a:lnSpc>
                <a:spcPct val="150000"/>
              </a:lnSpc>
              <a:buFont typeface="Arial" panose="020B0604020202020204" pitchFamily="34" charset="0"/>
              <a:buChar char="•"/>
            </a:pPr>
            <a:r>
              <a:rPr lang="en-NZ" sz="2200" dirty="0">
                <a:latin typeface="+mj-lt"/>
              </a:rPr>
              <a:t>To develop an evaluation plan and method for exploring the effectiveness of the approach of the Co-Design Lab to achieve their vision of “working together to solve tough problems”</a:t>
            </a:r>
          </a:p>
        </p:txBody>
      </p:sp>
      <p:sp>
        <p:nvSpPr>
          <p:cNvPr id="5" name="Rectangle 4"/>
          <p:cNvSpPr/>
          <p:nvPr/>
        </p:nvSpPr>
        <p:spPr>
          <a:xfrm>
            <a:off x="827584" y="3429000"/>
            <a:ext cx="7560840" cy="2523768"/>
          </a:xfrm>
          <a:prstGeom prst="rect">
            <a:avLst/>
          </a:prstGeom>
        </p:spPr>
        <p:txBody>
          <a:bodyPr wrap="square">
            <a:spAutoFit/>
          </a:bodyPr>
          <a:lstStyle/>
          <a:p>
            <a:r>
              <a:rPr lang="en-NZ" sz="2600" b="1" cap="all" dirty="0">
                <a:latin typeface="+mj-lt"/>
              </a:rPr>
              <a:t>THE Outcome</a:t>
            </a:r>
          </a:p>
          <a:p>
            <a:pPr marL="342900" indent="-342900">
              <a:lnSpc>
                <a:spcPct val="150000"/>
              </a:lnSpc>
              <a:buFont typeface="Arial" panose="020B0604020202020204" pitchFamily="34" charset="0"/>
              <a:buChar char="•"/>
            </a:pPr>
            <a:r>
              <a:rPr lang="en-NZ" sz="2200" dirty="0">
                <a:latin typeface="+mj-lt"/>
              </a:rPr>
              <a:t>A robust and dynamic HAKAMANA framework, including evaluation mechanisms that support the Co-Design Lab and that can be applied across and within multiple levels of the Co-Design approach and environment</a:t>
            </a: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523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38</a:t>
            </a:fld>
            <a:endParaRPr kumimoji="0" lang="en-US"/>
          </a:p>
        </p:txBody>
      </p:sp>
      <p:sp>
        <p:nvSpPr>
          <p:cNvPr id="4" name="Rectangle 3"/>
          <p:cNvSpPr/>
          <p:nvPr/>
        </p:nvSpPr>
        <p:spPr>
          <a:xfrm>
            <a:off x="407991" y="3645024"/>
            <a:ext cx="8640960" cy="2585323"/>
          </a:xfrm>
          <a:prstGeom prst="rect">
            <a:avLst/>
          </a:prstGeom>
        </p:spPr>
        <p:txBody>
          <a:bodyPr wrap="square">
            <a:spAutoFit/>
          </a:bodyPr>
          <a:lstStyle/>
          <a:p>
            <a:pPr marL="285750" lvl="0" indent="-285750">
              <a:buFont typeface="Arial" panose="020B0604020202020204" pitchFamily="34" charset="0"/>
              <a:buChar char="•"/>
            </a:pPr>
            <a:r>
              <a:rPr lang="en-NZ" dirty="0">
                <a:latin typeface="+mj-lt"/>
              </a:rPr>
              <a:t>Develop radical and novel solutions for challenges that are complex, multi-agency, social issues;</a:t>
            </a:r>
          </a:p>
          <a:p>
            <a:pPr marL="285750" lvl="0" indent="-285750">
              <a:buFont typeface="Arial" panose="020B0604020202020204" pitchFamily="34" charset="0"/>
              <a:buChar char="•"/>
            </a:pPr>
            <a:r>
              <a:rPr lang="en-NZ" dirty="0">
                <a:latin typeface="+mj-lt"/>
              </a:rPr>
              <a:t>Accelerate the delivery of solutions that can help meet desired public sector outcomes;</a:t>
            </a:r>
          </a:p>
          <a:p>
            <a:pPr marL="285750" lvl="0" indent="-285750">
              <a:buFont typeface="Arial" panose="020B0604020202020204" pitchFamily="34" charset="0"/>
              <a:buChar char="•"/>
            </a:pPr>
            <a:r>
              <a:rPr lang="en-NZ" dirty="0">
                <a:latin typeface="+mj-lt"/>
              </a:rPr>
              <a:t>Provide approaches that can support development of customer-centred solutions in association with private businesses, local government, non-governmental agencies, communities and citizens and achieve collective impact; and </a:t>
            </a:r>
          </a:p>
          <a:p>
            <a:pPr marL="285750" lvl="0" indent="-285750">
              <a:buFont typeface="Arial" panose="020B0604020202020204" pitchFamily="34" charset="0"/>
              <a:buChar char="•"/>
            </a:pPr>
            <a:r>
              <a:rPr lang="en-NZ" dirty="0">
                <a:latin typeface="+mj-lt"/>
              </a:rPr>
              <a:t>Explore the use of innovation tools for improving public services at a system level, ensuring the approach includes the requirement to scale and implement solutions from the start.</a:t>
            </a:r>
          </a:p>
        </p:txBody>
      </p:sp>
      <p:sp>
        <p:nvSpPr>
          <p:cNvPr id="5" name="Rectangle 4"/>
          <p:cNvSpPr/>
          <p:nvPr/>
        </p:nvSpPr>
        <p:spPr>
          <a:xfrm>
            <a:off x="359024" y="1205382"/>
            <a:ext cx="4572000" cy="1477328"/>
          </a:xfrm>
          <a:prstGeom prst="rect">
            <a:avLst/>
          </a:prstGeom>
        </p:spPr>
        <p:txBody>
          <a:bodyPr>
            <a:spAutoFit/>
          </a:bodyPr>
          <a:lstStyle/>
          <a:p>
            <a:r>
              <a:rPr lang="en-NZ" b="1" cap="small" dirty="0"/>
              <a:t>The Auckland Co-design Lab</a:t>
            </a:r>
            <a:r>
              <a:rPr lang="en-NZ" dirty="0"/>
              <a:t> (Co-Lab) was established to explore the case for change for using a co-design and innovative approach to solving complex social issues, with a focus on South Auckland. </a:t>
            </a:r>
          </a:p>
        </p:txBody>
      </p:sp>
      <p:sp>
        <p:nvSpPr>
          <p:cNvPr id="6" name="Rectangle 5"/>
          <p:cNvSpPr/>
          <p:nvPr/>
        </p:nvSpPr>
        <p:spPr>
          <a:xfrm>
            <a:off x="471641" y="3068960"/>
            <a:ext cx="4641976" cy="369332"/>
          </a:xfrm>
          <a:prstGeom prst="rect">
            <a:avLst/>
          </a:prstGeom>
        </p:spPr>
        <p:txBody>
          <a:bodyPr wrap="none">
            <a:spAutoFit/>
          </a:bodyPr>
          <a:lstStyle/>
          <a:p>
            <a:r>
              <a:rPr lang="en-NZ" dirty="0"/>
              <a:t>The Co-Lab has the following key objectives: </a:t>
            </a:r>
          </a:p>
        </p:txBody>
      </p:sp>
      <p:pic>
        <p:nvPicPr>
          <p:cNvPr id="7" name="irc_mi" descr="http://www.bowtech.org.nz/uploads/images/koru_fern.jpg"/>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25745"/>
            <a:ext cx="2598420" cy="2223135"/>
          </a:xfrm>
          <a:prstGeom prst="rect">
            <a:avLst/>
          </a:prstGeom>
          <a:noFill/>
          <a:ln>
            <a:noFill/>
          </a:ln>
          <a:scene3d>
            <a:camera prst="orthographicFront"/>
            <a:lightRig rig="threePt" dir="t"/>
          </a:scene3d>
          <a:sp3d>
            <a:bevelT/>
            <a:bevelB/>
          </a:sp3d>
        </p:spPr>
      </p:pic>
      <p:sp>
        <p:nvSpPr>
          <p:cNvPr id="8" name="Rectangle 7"/>
          <p:cNvSpPr/>
          <p:nvPr/>
        </p:nvSpPr>
        <p:spPr>
          <a:xfrm>
            <a:off x="359024" y="261989"/>
            <a:ext cx="4572000" cy="646331"/>
          </a:xfrm>
          <a:prstGeom prst="rect">
            <a:avLst/>
          </a:prstGeom>
        </p:spPr>
        <p:txBody>
          <a:bodyPr>
            <a:spAutoFit/>
          </a:bodyPr>
          <a:lstStyle/>
          <a:p>
            <a:r>
              <a:rPr lang="en-NZ" b="1" i="1" dirty="0"/>
              <a:t>Working Together to Solve Some of Our Toughest Problems</a:t>
            </a:r>
            <a:endParaRPr lang="en-NZ" i="1" dirty="0"/>
          </a:p>
        </p:txBody>
      </p:sp>
      <p:sp>
        <p:nvSpPr>
          <p:cNvPr id="9" name="Footer Placeholder 8"/>
          <p:cNvSpPr>
            <a:spLocks noGrp="1"/>
          </p:cNvSpPr>
          <p:nvPr>
            <p:ph type="ftr" sz="quarter" idx="11"/>
          </p:nvPr>
        </p:nvSpPr>
        <p:spPr/>
        <p:txBody>
          <a:bodyPr/>
          <a:lstStyle/>
          <a:p>
            <a:r>
              <a:rPr kumimoji="0" lang="pl-PL"/>
              <a:t>HAKAMANA - Wolfgramm-Kingi September 2015</a:t>
            </a:r>
            <a:endParaRPr kumimoji="0" lang="en-US" dirty="0"/>
          </a:p>
        </p:txBody>
      </p:sp>
    </p:spTree>
    <p:extLst>
      <p:ext uri="{BB962C8B-B14F-4D97-AF65-F5344CB8AC3E}">
        <p14:creationId xmlns:p14="http://schemas.microsoft.com/office/powerpoint/2010/main" val="2156459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14993294"/>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229127" y="109178"/>
            <a:ext cx="8352159" cy="696044"/>
          </a:xfrm>
        </p:spPr>
        <p:txBody>
          <a:bodyPr>
            <a:normAutofit/>
          </a:bodyPr>
          <a:lstStyle/>
          <a:p>
            <a:r>
              <a:rPr lang="en-NZ" altLang="en-US" sz="3600" b="1" dirty="0">
                <a:solidFill>
                  <a:srgbClr val="002060"/>
                </a:solidFill>
              </a:rPr>
              <a:t>HAKAMANA</a:t>
            </a:r>
            <a:r>
              <a:rPr lang="en-NZ" altLang="en-US" sz="3600" dirty="0">
                <a:solidFill>
                  <a:srgbClr val="002060"/>
                </a:solidFill>
              </a:rPr>
              <a:t> </a:t>
            </a:r>
            <a:r>
              <a:rPr lang="en-NZ" altLang="en-US" sz="3200" b="1" dirty="0">
                <a:solidFill>
                  <a:srgbClr val="002060"/>
                </a:solidFill>
              </a:rPr>
              <a:t>Co-Design Lab</a:t>
            </a:r>
            <a:endParaRPr lang="en-NZ" altLang="en-US" sz="3200" b="1" dirty="0">
              <a:solidFill>
                <a:srgbClr val="7030A0"/>
              </a:solidFill>
            </a:endParaRP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39</a:t>
            </a:fld>
            <a:endParaRPr kumimoji="0" lang="en-US"/>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369332"/>
          </a:xfrm>
          <a:prstGeom prst="rect">
            <a:avLst/>
          </a:prstGeom>
          <a:noFill/>
        </p:spPr>
        <p:txBody>
          <a:bodyPr wrap="square" rtlCol="0">
            <a:spAutoFit/>
          </a:bodyPr>
          <a:lstStyle/>
          <a:p>
            <a:r>
              <a:rPr lang="en-NZ" b="1" dirty="0">
                <a:solidFill>
                  <a:srgbClr val="C00000"/>
                </a:solidFill>
                <a:latin typeface="+mj-lt"/>
              </a:rPr>
              <a:t>IO</a:t>
            </a:r>
          </a:p>
        </p:txBody>
      </p:sp>
      <p:sp>
        <p:nvSpPr>
          <p:cNvPr id="14" name="TextBox 13"/>
          <p:cNvSpPr txBox="1"/>
          <p:nvPr/>
        </p:nvSpPr>
        <p:spPr>
          <a:xfrm>
            <a:off x="4425578" y="6021288"/>
            <a:ext cx="539725" cy="369332"/>
          </a:xfrm>
          <a:prstGeom prst="rect">
            <a:avLst/>
          </a:prstGeom>
          <a:noFill/>
        </p:spPr>
        <p:txBody>
          <a:bodyPr wrap="square" rtlCol="0">
            <a:spAutoFit/>
          </a:bodyPr>
          <a:lstStyle/>
          <a:p>
            <a:r>
              <a:rPr lang="en-NZ" b="1" dirty="0">
                <a:solidFill>
                  <a:srgbClr val="C00000"/>
                </a:solidFill>
                <a:latin typeface="+mj-lt"/>
              </a:rPr>
              <a:t>EA</a:t>
            </a: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a:solidFill>
                  <a:srgbClr val="C00000"/>
                </a:solidFill>
                <a:latin typeface="+mj-lt"/>
              </a:rPr>
              <a:t>AU</a:t>
            </a: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a:solidFill>
                  <a:srgbClr val="C00000"/>
                </a:solidFill>
                <a:latin typeface="+mj-lt"/>
              </a:rPr>
              <a:t>UI</a:t>
            </a:r>
          </a:p>
        </p:txBody>
      </p:sp>
      <p:sp>
        <p:nvSpPr>
          <p:cNvPr id="17" name="TextBox 16"/>
          <p:cNvSpPr txBox="1"/>
          <p:nvPr/>
        </p:nvSpPr>
        <p:spPr>
          <a:xfrm>
            <a:off x="6732240" y="4320044"/>
            <a:ext cx="539725" cy="369332"/>
          </a:xfrm>
          <a:prstGeom prst="rect">
            <a:avLst/>
          </a:prstGeom>
          <a:noFill/>
        </p:spPr>
        <p:txBody>
          <a:bodyPr wrap="square" rtlCol="0">
            <a:spAutoFit/>
          </a:bodyPr>
          <a:lstStyle/>
          <a:p>
            <a:r>
              <a:rPr lang="en-NZ" b="1" dirty="0">
                <a:solidFill>
                  <a:srgbClr val="C00000"/>
                </a:solidFill>
                <a:latin typeface="+mj-lt"/>
              </a:rPr>
              <a:t>OE</a:t>
            </a:r>
          </a:p>
        </p:txBody>
      </p:sp>
      <p:sp>
        <p:nvSpPr>
          <p:cNvPr id="2" name="TextBox 1"/>
          <p:cNvSpPr txBox="1"/>
          <p:nvPr/>
        </p:nvSpPr>
        <p:spPr>
          <a:xfrm>
            <a:off x="6242641" y="1519697"/>
            <a:ext cx="1847098" cy="338554"/>
          </a:xfrm>
          <a:prstGeom prst="rect">
            <a:avLst/>
          </a:prstGeom>
          <a:noFill/>
        </p:spPr>
        <p:txBody>
          <a:bodyPr wrap="square" rtlCol="0">
            <a:spAutoFit/>
          </a:bodyPr>
          <a:lstStyle/>
          <a:p>
            <a:r>
              <a:rPr lang="en-NZ" sz="1600" b="1" dirty="0">
                <a:solidFill>
                  <a:srgbClr val="7030A0"/>
                </a:solidFill>
                <a:latin typeface="+mj-lt"/>
              </a:rPr>
              <a:t>Design Concepts</a:t>
            </a:r>
          </a:p>
        </p:txBody>
      </p:sp>
      <p:sp>
        <p:nvSpPr>
          <p:cNvPr id="18" name="TextBox 17"/>
          <p:cNvSpPr txBox="1"/>
          <p:nvPr/>
        </p:nvSpPr>
        <p:spPr>
          <a:xfrm>
            <a:off x="3828190" y="6390620"/>
            <a:ext cx="1847098" cy="338554"/>
          </a:xfrm>
          <a:prstGeom prst="rect">
            <a:avLst/>
          </a:prstGeom>
          <a:noFill/>
        </p:spPr>
        <p:txBody>
          <a:bodyPr wrap="square" rtlCol="0">
            <a:spAutoFit/>
          </a:bodyPr>
          <a:lstStyle/>
          <a:p>
            <a:r>
              <a:rPr lang="en-NZ" sz="1600" b="1" dirty="0"/>
              <a:t>Evaluate / Learn</a:t>
            </a:r>
          </a:p>
        </p:txBody>
      </p:sp>
      <p:sp>
        <p:nvSpPr>
          <p:cNvPr id="19" name="TextBox 18"/>
          <p:cNvSpPr txBox="1"/>
          <p:nvPr/>
        </p:nvSpPr>
        <p:spPr>
          <a:xfrm>
            <a:off x="7303712" y="4098771"/>
            <a:ext cx="1320378" cy="584775"/>
          </a:xfrm>
          <a:prstGeom prst="rect">
            <a:avLst/>
          </a:prstGeom>
          <a:noFill/>
        </p:spPr>
        <p:txBody>
          <a:bodyPr wrap="square" rtlCol="0">
            <a:spAutoFit/>
          </a:bodyPr>
          <a:lstStyle/>
          <a:p>
            <a:r>
              <a:rPr lang="en-NZ" sz="1600" b="1" dirty="0">
                <a:solidFill>
                  <a:srgbClr val="7030A0"/>
                </a:solidFill>
                <a:latin typeface="+mj-lt"/>
              </a:rPr>
              <a:t>Connect</a:t>
            </a:r>
          </a:p>
          <a:p>
            <a:r>
              <a:rPr lang="en-NZ" sz="1600" b="1" dirty="0">
                <a:solidFill>
                  <a:srgbClr val="7030A0"/>
                </a:solidFill>
                <a:latin typeface="+mj-lt"/>
              </a:rPr>
              <a:t>Collaborate</a:t>
            </a:r>
          </a:p>
        </p:txBody>
      </p:sp>
      <p:sp>
        <p:nvSpPr>
          <p:cNvPr id="20" name="TextBox 19"/>
          <p:cNvSpPr txBox="1"/>
          <p:nvPr/>
        </p:nvSpPr>
        <p:spPr>
          <a:xfrm>
            <a:off x="832359" y="4176296"/>
            <a:ext cx="1176921" cy="584775"/>
          </a:xfrm>
          <a:prstGeom prst="rect">
            <a:avLst/>
          </a:prstGeom>
          <a:noFill/>
        </p:spPr>
        <p:txBody>
          <a:bodyPr wrap="square" rtlCol="0">
            <a:spAutoFit/>
          </a:bodyPr>
          <a:lstStyle/>
          <a:p>
            <a:r>
              <a:rPr lang="en-NZ" sz="1600" b="1" dirty="0">
                <a:solidFill>
                  <a:srgbClr val="7030A0"/>
                </a:solidFill>
                <a:latin typeface="+mj-lt"/>
              </a:rPr>
              <a:t>Realise Outcomes</a:t>
            </a:r>
          </a:p>
        </p:txBody>
      </p:sp>
      <p:sp>
        <p:nvSpPr>
          <p:cNvPr id="22" name="TextBox 21"/>
          <p:cNvSpPr txBox="1"/>
          <p:nvPr/>
        </p:nvSpPr>
        <p:spPr>
          <a:xfrm>
            <a:off x="1740245" y="1493495"/>
            <a:ext cx="1463274" cy="338554"/>
          </a:xfrm>
          <a:prstGeom prst="rect">
            <a:avLst/>
          </a:prstGeom>
          <a:noFill/>
        </p:spPr>
        <p:txBody>
          <a:bodyPr wrap="square" rtlCol="0">
            <a:spAutoFit/>
          </a:bodyPr>
          <a:lstStyle/>
          <a:p>
            <a:r>
              <a:rPr lang="en-NZ" sz="1600" b="1" dirty="0">
                <a:solidFill>
                  <a:srgbClr val="7030A0"/>
                </a:solidFill>
                <a:latin typeface="+mj-lt"/>
              </a:rPr>
              <a:t>Lead / Share</a:t>
            </a:r>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745507" y="5229697"/>
            <a:ext cx="726375" cy="584775"/>
          </a:xfrm>
          <a:prstGeom prst="rect">
            <a:avLst/>
          </a:prstGeom>
          <a:noFill/>
        </p:spPr>
        <p:txBody>
          <a:bodyPr wrap="square" rtlCol="0">
            <a:spAutoFit/>
          </a:bodyPr>
          <a:lstStyle/>
          <a:p>
            <a:pPr algn="ctr"/>
            <a:r>
              <a:rPr lang="en-NZ" sz="1600" b="1" dirty="0"/>
              <a:t>TEST</a:t>
            </a:r>
          </a:p>
          <a:p>
            <a:pPr algn="ctr"/>
            <a:r>
              <a:rPr lang="en-NZ" sz="1600" b="1" dirty="0"/>
              <a:t>Stage</a:t>
            </a:r>
          </a:p>
        </p:txBody>
      </p:sp>
      <p:sp>
        <p:nvSpPr>
          <p:cNvPr id="33" name="TextBox 32"/>
          <p:cNvSpPr txBox="1"/>
          <p:nvPr/>
        </p:nvSpPr>
        <p:spPr>
          <a:xfrm>
            <a:off x="7373310" y="2526344"/>
            <a:ext cx="1181181" cy="584775"/>
          </a:xfrm>
          <a:prstGeom prst="rect">
            <a:avLst/>
          </a:prstGeom>
          <a:noFill/>
        </p:spPr>
        <p:txBody>
          <a:bodyPr wrap="square" rtlCol="0">
            <a:spAutoFit/>
          </a:bodyPr>
          <a:lstStyle/>
          <a:p>
            <a:pPr algn="ctr"/>
            <a:r>
              <a:rPr lang="en-NZ" sz="1600" b="1" dirty="0"/>
              <a:t>EXPLORE Stage</a:t>
            </a:r>
          </a:p>
        </p:txBody>
      </p:sp>
      <p:sp>
        <p:nvSpPr>
          <p:cNvPr id="34" name="TextBox 33"/>
          <p:cNvSpPr txBox="1"/>
          <p:nvPr/>
        </p:nvSpPr>
        <p:spPr>
          <a:xfrm>
            <a:off x="6672008" y="5228025"/>
            <a:ext cx="1199914" cy="584775"/>
          </a:xfrm>
          <a:prstGeom prst="rect">
            <a:avLst/>
          </a:prstGeom>
          <a:noFill/>
        </p:spPr>
        <p:txBody>
          <a:bodyPr wrap="square" rtlCol="0">
            <a:spAutoFit/>
          </a:bodyPr>
          <a:lstStyle/>
          <a:p>
            <a:pPr algn="ctr"/>
            <a:r>
              <a:rPr lang="en-NZ" sz="1600" b="1" dirty="0"/>
              <a:t>IMAGINE</a:t>
            </a:r>
          </a:p>
          <a:p>
            <a:pPr algn="ctr"/>
            <a:r>
              <a:rPr lang="en-NZ" sz="1600" b="1" dirty="0"/>
              <a:t>Stage</a:t>
            </a:r>
          </a:p>
        </p:txBody>
      </p:sp>
      <p:sp>
        <p:nvSpPr>
          <p:cNvPr id="35" name="TextBox 34"/>
          <p:cNvSpPr txBox="1"/>
          <p:nvPr/>
        </p:nvSpPr>
        <p:spPr>
          <a:xfrm>
            <a:off x="746489" y="2405866"/>
            <a:ext cx="1076890" cy="584775"/>
          </a:xfrm>
          <a:prstGeom prst="rect">
            <a:avLst/>
          </a:prstGeom>
          <a:noFill/>
        </p:spPr>
        <p:txBody>
          <a:bodyPr wrap="square" rtlCol="0">
            <a:spAutoFit/>
          </a:bodyPr>
          <a:lstStyle/>
          <a:p>
            <a:pPr algn="ctr"/>
            <a:r>
              <a:rPr lang="en-NZ" sz="1600" b="1" dirty="0"/>
              <a:t>REVIEW Stage</a:t>
            </a:r>
          </a:p>
        </p:txBody>
      </p:sp>
      <p:sp>
        <p:nvSpPr>
          <p:cNvPr id="36" name="TextBox 35"/>
          <p:cNvSpPr txBox="1"/>
          <p:nvPr/>
        </p:nvSpPr>
        <p:spPr>
          <a:xfrm>
            <a:off x="5161637" y="692696"/>
            <a:ext cx="1609837" cy="584775"/>
          </a:xfrm>
          <a:prstGeom prst="rect">
            <a:avLst/>
          </a:prstGeom>
          <a:noFill/>
        </p:spPr>
        <p:txBody>
          <a:bodyPr wrap="square" rtlCol="0">
            <a:spAutoFit/>
          </a:bodyPr>
          <a:lstStyle/>
          <a:p>
            <a:pPr algn="ctr"/>
            <a:r>
              <a:rPr lang="en-NZ" sz="1600" b="1" dirty="0"/>
              <a:t>HYPOTHESIS Stage</a:t>
            </a:r>
          </a:p>
        </p:txBody>
      </p:sp>
      <p:sp>
        <p:nvSpPr>
          <p:cNvPr id="7" name="Footer Placeholder 6"/>
          <p:cNvSpPr>
            <a:spLocks noGrp="1"/>
          </p:cNvSpPr>
          <p:nvPr>
            <p:ph type="ftr" sz="quarter" idx="11"/>
          </p:nvPr>
        </p:nvSpPr>
        <p:spPr>
          <a:xfrm>
            <a:off x="121728" y="6364049"/>
            <a:ext cx="3352800" cy="365125"/>
          </a:xfrm>
        </p:spPr>
        <p:txBody>
          <a:bodyPr/>
          <a:lstStyle/>
          <a:p>
            <a:r>
              <a:rPr kumimoji="0" lang="pl-PL"/>
              <a:t>HAKAMANA - Wolfgramm-Kingi September 2015</a:t>
            </a:r>
            <a:endParaRPr kumimoji="0" lang="en-US" dirty="0"/>
          </a:p>
        </p:txBody>
      </p:sp>
      <p:pic>
        <p:nvPicPr>
          <p:cNvPr id="37" name="Picture 36"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469544578"/>
      </p:ext>
    </p:extLst>
  </p:cSld>
  <p:clrMapOvr>
    <a:masterClrMapping/>
  </p:clrMapOvr>
  <p:transition spd="slow">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498577200"/>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461665"/>
          </a:xfrm>
          <a:prstGeom prst="rect">
            <a:avLst/>
          </a:prstGeom>
          <a:noFill/>
        </p:spPr>
        <p:txBody>
          <a:bodyPr wrap="square" rtlCol="0">
            <a:spAutoFit/>
          </a:bodyPr>
          <a:lstStyle/>
          <a:p>
            <a:r>
              <a:rPr lang="en-NZ" sz="2400" b="1" dirty="0">
                <a:solidFill>
                  <a:srgbClr val="C00000"/>
                </a:solidFill>
                <a:latin typeface="+mj-lt"/>
              </a:rPr>
              <a:t>IO</a:t>
            </a:r>
          </a:p>
        </p:txBody>
      </p:sp>
      <p:sp>
        <p:nvSpPr>
          <p:cNvPr id="14" name="TextBox 13"/>
          <p:cNvSpPr txBox="1"/>
          <p:nvPr/>
        </p:nvSpPr>
        <p:spPr>
          <a:xfrm>
            <a:off x="4425578" y="6021288"/>
            <a:ext cx="539725" cy="461665"/>
          </a:xfrm>
          <a:prstGeom prst="rect">
            <a:avLst/>
          </a:prstGeom>
          <a:noFill/>
        </p:spPr>
        <p:txBody>
          <a:bodyPr wrap="square" rtlCol="0">
            <a:spAutoFit/>
          </a:bodyPr>
          <a:lstStyle/>
          <a:p>
            <a:r>
              <a:rPr lang="en-NZ" sz="2400" b="1" dirty="0">
                <a:solidFill>
                  <a:srgbClr val="C00000"/>
                </a:solidFill>
                <a:latin typeface="+mj-lt"/>
              </a:rPr>
              <a:t>EA</a:t>
            </a:r>
          </a:p>
        </p:txBody>
      </p:sp>
      <p:sp>
        <p:nvSpPr>
          <p:cNvPr id="15" name="TextBox 14"/>
          <p:cNvSpPr txBox="1"/>
          <p:nvPr/>
        </p:nvSpPr>
        <p:spPr>
          <a:xfrm>
            <a:off x="1907705" y="4332633"/>
            <a:ext cx="633838" cy="461665"/>
          </a:xfrm>
          <a:prstGeom prst="rect">
            <a:avLst/>
          </a:prstGeom>
          <a:noFill/>
        </p:spPr>
        <p:txBody>
          <a:bodyPr wrap="square" rtlCol="0">
            <a:spAutoFit/>
          </a:bodyPr>
          <a:lstStyle/>
          <a:p>
            <a:r>
              <a:rPr lang="en-NZ" sz="2400" b="1" dirty="0">
                <a:solidFill>
                  <a:srgbClr val="C00000"/>
                </a:solidFill>
                <a:latin typeface="+mj-lt"/>
              </a:rPr>
              <a:t>AU</a:t>
            </a:r>
          </a:p>
        </p:txBody>
      </p:sp>
      <p:sp>
        <p:nvSpPr>
          <p:cNvPr id="16" name="TextBox 15"/>
          <p:cNvSpPr txBox="1"/>
          <p:nvPr/>
        </p:nvSpPr>
        <p:spPr>
          <a:xfrm>
            <a:off x="2884094" y="1609634"/>
            <a:ext cx="539725" cy="461665"/>
          </a:xfrm>
          <a:prstGeom prst="rect">
            <a:avLst/>
          </a:prstGeom>
          <a:noFill/>
        </p:spPr>
        <p:txBody>
          <a:bodyPr wrap="square" rtlCol="0">
            <a:spAutoFit/>
          </a:bodyPr>
          <a:lstStyle/>
          <a:p>
            <a:r>
              <a:rPr lang="en-NZ" sz="2400" b="1" dirty="0">
                <a:solidFill>
                  <a:srgbClr val="C00000"/>
                </a:solidFill>
                <a:latin typeface="+mj-lt"/>
              </a:rPr>
              <a:t>UI</a:t>
            </a:r>
          </a:p>
        </p:txBody>
      </p:sp>
      <p:sp>
        <p:nvSpPr>
          <p:cNvPr id="17" name="TextBox 16"/>
          <p:cNvSpPr txBox="1"/>
          <p:nvPr/>
        </p:nvSpPr>
        <p:spPr>
          <a:xfrm>
            <a:off x="6732240" y="4320044"/>
            <a:ext cx="539725" cy="461665"/>
          </a:xfrm>
          <a:prstGeom prst="rect">
            <a:avLst/>
          </a:prstGeom>
          <a:noFill/>
        </p:spPr>
        <p:txBody>
          <a:bodyPr wrap="square" rtlCol="0">
            <a:spAutoFit/>
          </a:bodyPr>
          <a:lstStyle/>
          <a:p>
            <a:r>
              <a:rPr lang="en-NZ" sz="2400" b="1" dirty="0">
                <a:solidFill>
                  <a:srgbClr val="C00000"/>
                </a:solidFill>
                <a:latin typeface="+mj-lt"/>
              </a:rPr>
              <a:t>OE</a:t>
            </a:r>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5" name="Title 1"/>
          <p:cNvSpPr>
            <a:spLocks noGrp="1"/>
          </p:cNvSpPr>
          <p:nvPr>
            <p:ph type="title"/>
          </p:nvPr>
        </p:nvSpPr>
        <p:spPr>
          <a:xfrm>
            <a:off x="2916330" y="71501"/>
            <a:ext cx="3879262" cy="696044"/>
          </a:xfrm>
        </p:spPr>
        <p:txBody>
          <a:bodyPr>
            <a:normAutofit/>
          </a:bodyPr>
          <a:lstStyle/>
          <a:p>
            <a:r>
              <a:rPr lang="en-NZ" altLang="en-US" sz="4000" dirty="0">
                <a:solidFill>
                  <a:srgbClr val="002060"/>
                </a:solidFill>
                <a:latin typeface="Copperplate Gothic Bold" panose="020E0705020206020404" pitchFamily="34" charset="0"/>
              </a:rPr>
              <a:t>HAKAMANA</a:t>
            </a:r>
          </a:p>
        </p:txBody>
      </p:sp>
      <p:pic>
        <p:nvPicPr>
          <p:cNvPr id="22" name="Picture 21"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2300325" y="239790"/>
            <a:ext cx="442956" cy="434819"/>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Footer Placeholder 1"/>
          <p:cNvSpPr>
            <a:spLocks noGrp="1"/>
          </p:cNvSpPr>
          <p:nvPr>
            <p:ph type="ftr" sz="quarter" idx="11"/>
          </p:nvPr>
        </p:nvSpPr>
        <p:spPr>
          <a:xfrm>
            <a:off x="121280" y="6300390"/>
            <a:ext cx="3352800" cy="365125"/>
          </a:xfrm>
        </p:spPr>
        <p:txBody>
          <a:bodyPr/>
          <a:lstStyle/>
          <a:p>
            <a:r>
              <a:rPr kumimoji="0" lang="pl-PL"/>
              <a:t>HAKAMANA - Wolfgramm-Kingi September 2015</a:t>
            </a:r>
            <a:endParaRPr kumimoji="0" lang="en-US"/>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4</a:t>
            </a:fld>
            <a:endParaRPr kumimoji="0" lang="en-US"/>
          </a:p>
        </p:txBody>
      </p:sp>
    </p:spTree>
    <p:extLst>
      <p:ext uri="{BB962C8B-B14F-4D97-AF65-F5344CB8AC3E}">
        <p14:creationId xmlns:p14="http://schemas.microsoft.com/office/powerpoint/2010/main" val="198174003"/>
      </p:ext>
    </p:extLst>
  </p:cSld>
  <p:clrMapOvr>
    <a:masterClrMapping/>
  </p:clrMapOvr>
  <p:transition spd="slow">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85148" y="1772816"/>
            <a:ext cx="6768752" cy="216024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a:solidFill>
                  <a:schemeClr val="tx1"/>
                </a:solidFill>
              </a:rPr>
              <a:t>HAKAMANA       </a:t>
            </a:r>
          </a:p>
          <a:p>
            <a:pPr algn="ctr"/>
            <a:endParaRPr lang="en-NZ" sz="4400" b="1" dirty="0">
              <a:solidFill>
                <a:srgbClr val="002060"/>
              </a:solidFill>
            </a:endParaRPr>
          </a:p>
          <a:p>
            <a:pPr algn="ctr"/>
            <a:r>
              <a:rPr lang="en-NZ" sz="4800" b="1" dirty="0">
                <a:solidFill>
                  <a:schemeClr val="tx1"/>
                </a:solidFill>
              </a:rPr>
              <a:t>Tribal Universe</a:t>
            </a:r>
          </a:p>
          <a:p>
            <a:pPr algn="ctr"/>
            <a:endParaRPr lang="en-NZ" sz="4800" b="1" dirty="0">
              <a:solidFill>
                <a:srgbClr val="002060"/>
              </a:solidFill>
            </a:endParaRPr>
          </a:p>
          <a:p>
            <a:pPr algn="ctr"/>
            <a:r>
              <a:rPr lang="en-NZ" sz="3200" b="1" dirty="0">
                <a:solidFill>
                  <a:schemeClr val="tx1"/>
                </a:solidFill>
              </a:rPr>
              <a:t>To support technological growth </a:t>
            </a:r>
          </a:p>
          <a:p>
            <a:pPr algn="ctr"/>
            <a:r>
              <a:rPr lang="en-NZ" sz="3200" b="1" dirty="0">
                <a:solidFill>
                  <a:schemeClr val="tx1"/>
                </a:solidFill>
              </a:rPr>
              <a:t>to increase Indigenous </a:t>
            </a:r>
          </a:p>
          <a:p>
            <a:pPr algn="ctr"/>
            <a:r>
              <a:rPr lang="en-NZ" sz="3200" b="1" dirty="0">
                <a:solidFill>
                  <a:schemeClr val="tx1"/>
                </a:solidFill>
              </a:rPr>
              <a:t>wealth and wellbeing</a:t>
            </a: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7"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a:solidFill>
                  <a:schemeClr val="tx1"/>
                </a:solidFill>
              </a:rPr>
              <a:t>Case Study 5</a:t>
            </a:r>
          </a:p>
        </p:txBody>
      </p:sp>
      <p:sp>
        <p:nvSpPr>
          <p:cNvPr id="2" name="Footer Placeholder 1"/>
          <p:cNvSpPr>
            <a:spLocks noGrp="1"/>
          </p:cNvSpPr>
          <p:nvPr>
            <p:ph type="ftr" sz="quarter" idx="11"/>
          </p:nvPr>
        </p:nvSpPr>
        <p:spPr/>
        <p:txBody>
          <a:bodyPr/>
          <a:lstStyle/>
          <a:p>
            <a:r>
              <a:rPr kumimoji="0" lang="pl-PL"/>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40</a:t>
            </a:fld>
            <a:endParaRPr kumimoji="0" lang="en-US"/>
          </a:p>
        </p:txBody>
      </p:sp>
    </p:spTree>
    <p:extLst>
      <p:ext uri="{BB962C8B-B14F-4D97-AF65-F5344CB8AC3E}">
        <p14:creationId xmlns:p14="http://schemas.microsoft.com/office/powerpoint/2010/main" val="3678477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 y="0"/>
            <a:ext cx="976288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kumimoji="0" lang="pl-PL"/>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41</a:t>
            </a:fld>
            <a:endParaRPr kumimoji="0" lang="en-US"/>
          </a:p>
        </p:txBody>
      </p:sp>
    </p:spTree>
    <p:extLst>
      <p:ext uri="{BB962C8B-B14F-4D97-AF65-F5344CB8AC3E}">
        <p14:creationId xmlns:p14="http://schemas.microsoft.com/office/powerpoint/2010/main" val="2657989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ctrTitle"/>
          </p:nvPr>
        </p:nvSpPr>
        <p:spPr>
          <a:xfrm>
            <a:off x="2228850" y="2776538"/>
            <a:ext cx="3455988" cy="1584325"/>
          </a:xfrm>
        </p:spPr>
        <p:txBody>
          <a:bodyPr/>
          <a:lstStyle/>
          <a:p>
            <a:pPr algn="ctr"/>
            <a:r>
              <a:rPr lang="en-US" altLang="en-US" sz="4800"/>
              <a:t>Traditional Technologies</a:t>
            </a:r>
          </a:p>
        </p:txBody>
      </p:sp>
      <p:pic>
        <p:nvPicPr>
          <p:cNvPr id="98307" name="Picture 2" descr="C:\Documents and Settings\Administrator\Desktop\Malay Ho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4437063"/>
            <a:ext cx="350043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descr="C:\Documents and Settings\Administrator\Desktop\hamecon_paatu_a_tonga_islands_fish_hook_paatu_ile_tonga_d5686606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01600"/>
            <a:ext cx="32385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3" descr="C:\Documents and Settings\Administrator\Desktop\Malay house diagr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797425"/>
            <a:ext cx="301942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5" descr="C:\Documents and Settings\Administrator\Desktop\maori-taiah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2060575"/>
            <a:ext cx="1690687"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6" descr="C:\Documents and Settings\Administrator\Desktop\tikidesign_maori_paddle001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81300"/>
            <a:ext cx="23002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7" descr="C:\Documents and Settings\Administrator\Desktop\tongan umu.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7563" y="1851025"/>
            <a:ext cx="21399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8" descr="C:\Documents and Settings\Administrator\Desktop\tokotok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3838" y="-66675"/>
            <a:ext cx="40862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4"/>
          <p:cNvPicPr>
            <a:picLocks noChangeAspect="1" noChangeArrowheads="1"/>
          </p:cNvPicPr>
          <p:nvPr/>
        </p:nvPicPr>
        <p:blipFill>
          <a:blip r:embed="rId9">
            <a:lum bright="-28000" contrast="-16000"/>
            <a:extLst>
              <a:ext uri="{28A0092B-C50C-407E-A947-70E740481C1C}">
                <a14:useLocalDpi xmlns:a14="http://schemas.microsoft.com/office/drawing/2010/main" val="0"/>
              </a:ext>
            </a:extLst>
          </a:blip>
          <a:srcRect/>
          <a:stretch>
            <a:fillRect/>
          </a:stretch>
        </p:blipFill>
        <p:spPr bwMode="auto">
          <a:xfrm>
            <a:off x="0" y="-42863"/>
            <a:ext cx="262731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0425" y="4641850"/>
            <a:ext cx="33575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277081"/>
      </p:ext>
    </p:extLst>
  </p:cSld>
  <p:clrMapOvr>
    <a:masterClrMapping/>
  </p:clrMapOvr>
  <p:transition spd="slow">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16632"/>
            <a:ext cx="7043208" cy="864096"/>
          </a:xfrm>
        </p:spPr>
        <p:txBody>
          <a:bodyPr/>
          <a:lstStyle/>
          <a:p>
            <a:r>
              <a:rPr lang="en-NZ" sz="4800" dirty="0"/>
              <a:t>Characteristics of Technology…</a:t>
            </a:r>
          </a:p>
        </p:txBody>
      </p:sp>
      <p:sp>
        <p:nvSpPr>
          <p:cNvPr id="3" name="Subtitle 2"/>
          <p:cNvSpPr>
            <a:spLocks noGrp="1"/>
          </p:cNvSpPr>
          <p:nvPr>
            <p:ph type="subTitle" idx="1"/>
          </p:nvPr>
        </p:nvSpPr>
        <p:spPr>
          <a:xfrm>
            <a:off x="323528" y="1052736"/>
            <a:ext cx="8508384" cy="5544616"/>
          </a:xfrm>
        </p:spPr>
        <p:txBody>
          <a:bodyPr/>
          <a:lstStyle/>
          <a:p>
            <a:pPr marL="457200" indent="-457200">
              <a:lnSpc>
                <a:spcPct val="150000"/>
              </a:lnSpc>
              <a:buFont typeface="Arial" panose="020B0604020202020204" pitchFamily="34" charset="0"/>
              <a:buChar char="•"/>
            </a:pPr>
            <a:r>
              <a:rPr lang="en-US" sz="2800" dirty="0"/>
              <a:t>Express Values – Vision </a:t>
            </a:r>
          </a:p>
          <a:p>
            <a:pPr marL="457200" indent="-457200">
              <a:lnSpc>
                <a:spcPct val="150000"/>
              </a:lnSpc>
              <a:buFont typeface="Arial" panose="020B0604020202020204" pitchFamily="34" charset="0"/>
              <a:buChar char="•"/>
            </a:pPr>
            <a:r>
              <a:rPr lang="en-US" sz="2800" dirty="0"/>
              <a:t>Art of skillful living</a:t>
            </a:r>
          </a:p>
          <a:p>
            <a:pPr>
              <a:lnSpc>
                <a:spcPct val="150000"/>
              </a:lnSpc>
            </a:pPr>
            <a:r>
              <a:rPr lang="en-US" sz="2800" dirty="0"/>
              <a:t>                  Food, clothing, shelter, communication, travel</a:t>
            </a:r>
          </a:p>
          <a:p>
            <a:pPr marL="457200" indent="-457200">
              <a:lnSpc>
                <a:spcPct val="150000"/>
              </a:lnSpc>
              <a:buFont typeface="Arial" panose="020B0604020202020204" pitchFamily="34" charset="0"/>
              <a:buChar char="•"/>
            </a:pPr>
            <a:r>
              <a:rPr lang="en-US" sz="2800" dirty="0"/>
              <a:t>Culture, identity, language, custom - authenticity</a:t>
            </a:r>
          </a:p>
          <a:p>
            <a:pPr marL="457200" indent="-457200">
              <a:lnSpc>
                <a:spcPct val="150000"/>
              </a:lnSpc>
              <a:buFont typeface="Arial" panose="020B0604020202020204" pitchFamily="34" charset="0"/>
              <a:buChar char="•"/>
            </a:pPr>
            <a:r>
              <a:rPr lang="en-US" sz="2800" dirty="0"/>
              <a:t>Intrinsic value - ancestry</a:t>
            </a:r>
          </a:p>
          <a:p>
            <a:pPr marL="457200" indent="-457200">
              <a:lnSpc>
                <a:spcPct val="150000"/>
              </a:lnSpc>
              <a:buFont typeface="Arial" panose="020B0604020202020204" pitchFamily="34" charset="0"/>
              <a:buChar char="•"/>
            </a:pPr>
            <a:r>
              <a:rPr lang="en-US" sz="2800" dirty="0"/>
              <a:t>Animate - nurture spirit and life force</a:t>
            </a:r>
          </a:p>
          <a:p>
            <a:pPr marL="457200" indent="-457200">
              <a:lnSpc>
                <a:spcPct val="150000"/>
              </a:lnSpc>
              <a:buFont typeface="Arial" panose="020B0604020202020204" pitchFamily="34" charset="0"/>
              <a:buChar char="•"/>
            </a:pPr>
            <a:r>
              <a:rPr lang="en-US" sz="2800" dirty="0"/>
              <a:t>Education, Health, Medicine, Environment, Community</a:t>
            </a:r>
          </a:p>
          <a:p>
            <a:pPr>
              <a:lnSpc>
                <a:spcPct val="150000"/>
              </a:lnSpc>
            </a:pPr>
            <a:r>
              <a:rPr lang="en-US" dirty="0"/>
              <a:t>		</a:t>
            </a:r>
            <a:endParaRPr lang="en-NZ" dirty="0"/>
          </a:p>
          <a:p>
            <a:r>
              <a:rPr lang="en-NZ" dirty="0"/>
              <a:t>	</a:t>
            </a:r>
          </a:p>
          <a:p>
            <a:endParaRPr lang="en-NZ" dirty="0"/>
          </a:p>
        </p:txBody>
      </p:sp>
      <p:pic>
        <p:nvPicPr>
          <p:cNvPr id="4" name="Picture 3" descr="C:\Documents and Settings\Administrator\Desktop\hamecon_paatu_a_tonga_islands_fish_hook_paatu_ile_tonga_d5686606h.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0320" y="93479"/>
            <a:ext cx="1463040" cy="1057910"/>
          </a:xfrm>
          <a:prstGeom prst="rect">
            <a:avLst/>
          </a:prstGeom>
          <a:noFill/>
        </p:spPr>
      </p:pic>
    </p:spTree>
    <p:extLst>
      <p:ext uri="{BB962C8B-B14F-4D97-AF65-F5344CB8AC3E}">
        <p14:creationId xmlns:p14="http://schemas.microsoft.com/office/powerpoint/2010/main" val="2322889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wolfgrt\Desktop\Coronal_Mass_Ejection_Earth_Magnetic_File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ctrTitle"/>
          </p:nvPr>
        </p:nvSpPr>
        <p:spPr>
          <a:xfrm>
            <a:off x="683568" y="476672"/>
            <a:ext cx="7992888" cy="5904656"/>
          </a:xfrm>
        </p:spPr>
        <p:txBody>
          <a:bodyPr/>
          <a:lstStyle/>
          <a:p>
            <a:pPr algn="ctr"/>
            <a:r>
              <a:rPr lang="en-NZ" dirty="0"/>
              <a:t>Technological Expansionism</a:t>
            </a:r>
            <a:br>
              <a:rPr lang="en-NZ" dirty="0"/>
            </a:br>
            <a:br>
              <a:rPr lang="en-NZ" dirty="0"/>
            </a:br>
            <a:br>
              <a:rPr lang="en-NZ" dirty="0"/>
            </a:br>
            <a:r>
              <a:rPr lang="en-NZ" dirty="0"/>
              <a:t>vs.</a:t>
            </a:r>
            <a:br>
              <a:rPr lang="en-NZ" dirty="0"/>
            </a:br>
            <a:br>
              <a:rPr lang="en-NZ" dirty="0"/>
            </a:br>
            <a:br>
              <a:rPr lang="en-NZ" dirty="0"/>
            </a:br>
            <a:r>
              <a:rPr lang="en-NZ" dirty="0"/>
              <a:t>Technological Sovereignty</a:t>
            </a:r>
            <a:br>
              <a:rPr lang="en-NZ" dirty="0"/>
            </a:br>
            <a:endParaRPr lang="en-NZ" dirty="0"/>
          </a:p>
        </p:txBody>
      </p:sp>
    </p:spTree>
    <p:extLst>
      <p:ext uri="{BB962C8B-B14F-4D97-AF65-F5344CB8AC3E}">
        <p14:creationId xmlns:p14="http://schemas.microsoft.com/office/powerpoint/2010/main" val="2369015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NZ" altLang="en-US" dirty="0"/>
              <a:t>Our Challenge …</a:t>
            </a:r>
          </a:p>
        </p:txBody>
      </p:sp>
      <p:pic>
        <p:nvPicPr>
          <p:cNvPr id="72707" name="Picture" descr="A description..."/>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0" y="981075"/>
            <a:ext cx="9144000" cy="5472113"/>
          </a:xfrm>
        </p:spPr>
      </p:pic>
    </p:spTree>
    <p:extLst>
      <p:ext uri="{BB962C8B-B14F-4D97-AF65-F5344CB8AC3E}">
        <p14:creationId xmlns:p14="http://schemas.microsoft.com/office/powerpoint/2010/main" val="2186543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11342" cy="6857999"/>
          </a:xfrm>
          <a:prstGeom prst="rect">
            <a:avLst/>
          </a:prstGeom>
        </p:spPr>
      </p:pic>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46</a:t>
            </a:fld>
            <a:endParaRPr kumimoji="0" lang="en-US"/>
          </a:p>
        </p:txBody>
      </p:sp>
    </p:spTree>
    <p:extLst>
      <p:ext uri="{BB962C8B-B14F-4D97-AF65-F5344CB8AC3E}">
        <p14:creationId xmlns:p14="http://schemas.microsoft.com/office/powerpoint/2010/main" val="2096487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4060"/>
            <a:ext cx="8964488" cy="6740307"/>
          </a:xfrm>
          <a:prstGeom prst="rect">
            <a:avLst/>
          </a:prstGeom>
        </p:spPr>
        <p:txBody>
          <a:bodyPr wrap="square">
            <a:spAutoFit/>
          </a:bodyPr>
          <a:lstStyle/>
          <a:p>
            <a:pPr algn="just"/>
            <a:r>
              <a:rPr lang="en-NZ" sz="2400" b="1" cap="all" dirty="0">
                <a:latin typeface="+mj-lt"/>
              </a:rPr>
              <a:t>Space race   hypertext   modem   mouse   graphical user interface   </a:t>
            </a:r>
            <a:r>
              <a:rPr lang="en-NZ" sz="2400" b="1" cap="all" dirty="0" err="1">
                <a:latin typeface="+mj-lt"/>
              </a:rPr>
              <a:t>markup</a:t>
            </a:r>
            <a:r>
              <a:rPr lang="en-NZ" sz="2400" b="1" cap="all" dirty="0">
                <a:latin typeface="+mj-lt"/>
              </a:rPr>
              <a:t> language  personal computer  the internet  </a:t>
            </a:r>
            <a:r>
              <a:rPr lang="en-NZ" sz="2400" b="1" cap="all" dirty="0" err="1">
                <a:latin typeface="+mj-lt"/>
              </a:rPr>
              <a:t>internet</a:t>
            </a:r>
            <a:r>
              <a:rPr lang="en-NZ" sz="2400" b="1" cap="all" dirty="0">
                <a:latin typeface="+mj-lt"/>
              </a:rPr>
              <a:t> service provider   hackers   cyberpunk   internet protocol suite   desktop publishing   emoticons   domain name system   web browser  cookies  jpeg porn  search   </a:t>
            </a:r>
            <a:r>
              <a:rPr lang="en-NZ" sz="2400" b="1" cap="all" dirty="0" err="1">
                <a:latin typeface="+mj-lt"/>
              </a:rPr>
              <a:t>wifi</a:t>
            </a:r>
            <a:r>
              <a:rPr lang="en-NZ" sz="2400" b="1" cap="all" dirty="0">
                <a:latin typeface="+mj-lt"/>
              </a:rPr>
              <a:t>   open source   content management systems   web analytics   online gaming   webcam   web standards   web auction   user-centred design   information    metadata   cascading style sheets   pay per click   blogging   </a:t>
            </a:r>
            <a:r>
              <a:rPr lang="en-NZ" sz="2400" b="1" cap="all" dirty="0" err="1">
                <a:latin typeface="+mj-lt"/>
              </a:rPr>
              <a:t>scaleable</a:t>
            </a:r>
            <a:r>
              <a:rPr lang="en-NZ" sz="2400" b="1" cap="all" dirty="0">
                <a:latin typeface="+mj-lt"/>
              </a:rPr>
              <a:t> vector graphics   webmail   viral content   digital wallet   ecommerce   collaborative filtering   web streaming   independence   peer to peer   broadband    creative commons   dot-com   wiki   infographics   augmented reality   captcha   photo sharing    podcast   long tail   social networking  perpetual beta   online data   casual gaming   </a:t>
            </a:r>
            <a:r>
              <a:rPr lang="en-NZ" sz="2400" b="1" cap="all" dirty="0" err="1">
                <a:latin typeface="+mj-lt"/>
              </a:rPr>
              <a:t>youtube</a:t>
            </a:r>
            <a:r>
              <a:rPr lang="en-NZ" sz="2400" b="1" cap="all" dirty="0">
                <a:latin typeface="+mj-lt"/>
              </a:rPr>
              <a:t>   </a:t>
            </a:r>
            <a:r>
              <a:rPr lang="en-NZ" sz="2400" b="1" cap="all" dirty="0" err="1">
                <a:latin typeface="+mj-lt"/>
              </a:rPr>
              <a:t>qr</a:t>
            </a:r>
            <a:r>
              <a:rPr lang="en-NZ" sz="2400" b="1" cap="all" dirty="0">
                <a:latin typeface="+mj-lt"/>
              </a:rPr>
              <a:t> code   real-time reporting   user generated content   aggregation   crowdsourcing   internet elections the cloud tablets snap chat apps big data</a:t>
            </a:r>
            <a:endParaRPr lang="en-NZ" sz="2000" dirty="0">
              <a:latin typeface="+mj-lt"/>
            </a:endParaRPr>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47</a:t>
            </a:fld>
            <a:endParaRPr kumimoji="0" lang="en-US"/>
          </a:p>
        </p:txBody>
      </p:sp>
    </p:spTree>
    <p:extLst>
      <p:ext uri="{BB962C8B-B14F-4D97-AF65-F5344CB8AC3E}">
        <p14:creationId xmlns:p14="http://schemas.microsoft.com/office/powerpoint/2010/main" val="2755061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277236" y="261010"/>
            <a:ext cx="8475663" cy="6356350"/>
          </a:xfrm>
        </p:spPr>
      </p:pic>
      <p:sp>
        <p:nvSpPr>
          <p:cNvPr id="2" name="Rectangle 1"/>
          <p:cNvSpPr/>
          <p:nvPr/>
        </p:nvSpPr>
        <p:spPr>
          <a:xfrm>
            <a:off x="5728791" y="116632"/>
            <a:ext cx="1844736" cy="707886"/>
          </a:xfrm>
          <a:prstGeom prst="rect">
            <a:avLst/>
          </a:prstGeom>
          <a:noFill/>
        </p:spPr>
        <p:txBody>
          <a:bodyPr wrap="none" lIns="91440" tIns="45720" rIns="91440" bIns="45720">
            <a:spAutoFit/>
          </a:bodyPr>
          <a:lstStyle/>
          <a:p>
            <a:pPr algn="ctr"/>
            <a:r>
              <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Health</a:t>
            </a:r>
          </a:p>
        </p:txBody>
      </p:sp>
      <p:sp>
        <p:nvSpPr>
          <p:cNvPr id="5" name="Rectangle 4"/>
          <p:cNvSpPr/>
          <p:nvPr/>
        </p:nvSpPr>
        <p:spPr>
          <a:xfrm>
            <a:off x="2834993" y="5734452"/>
            <a:ext cx="1680075" cy="707886"/>
          </a:xfrm>
          <a:prstGeom prst="rect">
            <a:avLst/>
          </a:prstGeom>
          <a:noFill/>
        </p:spPr>
        <p:txBody>
          <a:bodyPr wrap="none" lIns="91440" tIns="45720" rIns="91440" bIns="45720">
            <a:spAutoFit/>
          </a:bodyPr>
          <a:lstStyle/>
          <a:p>
            <a:pPr algn="ctr"/>
            <a:r>
              <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Issues</a:t>
            </a:r>
          </a:p>
        </p:txBody>
      </p:sp>
      <p:sp>
        <p:nvSpPr>
          <p:cNvPr id="7" name="Rectangle 6"/>
          <p:cNvSpPr/>
          <p:nvPr/>
        </p:nvSpPr>
        <p:spPr>
          <a:xfrm>
            <a:off x="184474" y="0"/>
            <a:ext cx="2662908" cy="707886"/>
          </a:xfrm>
          <a:prstGeom prst="rect">
            <a:avLst/>
          </a:prstGeom>
          <a:noFill/>
        </p:spPr>
        <p:txBody>
          <a:bodyPr wrap="none" lIns="91440" tIns="45720" rIns="91440" bIns="45720">
            <a:spAutoFit/>
          </a:bodyPr>
          <a:lstStyle/>
          <a:p>
            <a:pPr algn="ctr"/>
            <a:r>
              <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Education</a:t>
            </a:r>
          </a:p>
        </p:txBody>
      </p:sp>
      <p:sp>
        <p:nvSpPr>
          <p:cNvPr id="8" name="Rectangle 7"/>
          <p:cNvSpPr/>
          <p:nvPr/>
        </p:nvSpPr>
        <p:spPr>
          <a:xfrm>
            <a:off x="6991672" y="1484784"/>
            <a:ext cx="1624163" cy="707886"/>
          </a:xfrm>
          <a:prstGeom prst="rect">
            <a:avLst/>
          </a:prstGeom>
          <a:noFill/>
        </p:spPr>
        <p:txBody>
          <a:bodyPr wrap="none" lIns="91440" tIns="45720" rIns="91440" bIns="45720">
            <a:spAutoFit/>
          </a:bodyPr>
          <a:lstStyle/>
          <a:p>
            <a:pPr algn="ctr"/>
            <a:r>
              <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Social</a:t>
            </a:r>
          </a:p>
        </p:txBody>
      </p:sp>
      <p:sp>
        <p:nvSpPr>
          <p:cNvPr id="10" name="Rectangle 9"/>
          <p:cNvSpPr/>
          <p:nvPr/>
        </p:nvSpPr>
        <p:spPr>
          <a:xfrm>
            <a:off x="200450" y="4653136"/>
            <a:ext cx="2323072" cy="707886"/>
          </a:xfrm>
          <a:prstGeom prst="rect">
            <a:avLst/>
          </a:prstGeom>
          <a:noFill/>
        </p:spPr>
        <p:txBody>
          <a:bodyPr wrap="none" lIns="91440" tIns="45720" rIns="91440" bIns="45720">
            <a:spAutoFit/>
          </a:bodyPr>
          <a:lstStyle/>
          <a:p>
            <a:pPr algn="ctr"/>
            <a:r>
              <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Business</a:t>
            </a:r>
          </a:p>
        </p:txBody>
      </p:sp>
      <p:sp>
        <p:nvSpPr>
          <p:cNvPr id="3" name="Footer Placeholder 2"/>
          <p:cNvSpPr>
            <a:spLocks noGrp="1"/>
          </p:cNvSpPr>
          <p:nvPr>
            <p:ph type="ftr" sz="quarter" idx="11"/>
          </p:nvPr>
        </p:nvSpPr>
        <p:spPr>
          <a:xfrm>
            <a:off x="4974759" y="6492875"/>
            <a:ext cx="3352800" cy="365125"/>
          </a:xfrm>
        </p:spPr>
        <p:txBody>
          <a:bodyPr/>
          <a:lstStyle/>
          <a:p>
            <a:r>
              <a:rPr kumimoji="0" lang="pl-PL" dirty="0"/>
              <a:t>HAKAMANA - Wolfgramm-Kingi September 2015</a:t>
            </a:r>
            <a:endParaRPr kumimoji="0" lang="en-US" dirty="0"/>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48</a:t>
            </a:fld>
            <a:endParaRPr kumimoji="0" lang="en-US"/>
          </a:p>
        </p:txBody>
      </p:sp>
    </p:spTree>
    <p:extLst>
      <p:ext uri="{BB962C8B-B14F-4D97-AF65-F5344CB8AC3E}">
        <p14:creationId xmlns:p14="http://schemas.microsoft.com/office/powerpoint/2010/main" val="3611898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iterate type="lt">
                                    <p:tmPct val="10000"/>
                                  </p:iterate>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80">
                                          <p:stCondLst>
                                            <p:cond delay="0"/>
                                          </p:stCondLst>
                                        </p:cTn>
                                        <p:tgtEl>
                                          <p:spTgt spid="2">
                                            <p:txEl>
                                              <p:pRg st="0" end="0"/>
                                            </p:txEl>
                                          </p:spTgt>
                                        </p:tgtEl>
                                      </p:cBhvr>
                                    </p:animEffect>
                                    <p:anim calcmode="lin" valueType="num">
                                      <p:cBhvr>
                                        <p:cTn id="13"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xEl>
                                              <p:pRg st="0" end="0"/>
                                            </p:txEl>
                                          </p:spTgt>
                                        </p:tgtEl>
                                      </p:cBhvr>
                                      <p:to x="100000" y="60000"/>
                                    </p:animScale>
                                    <p:animScale>
                                      <p:cBhvr>
                                        <p:cTn id="19" dur="166" decel="50000">
                                          <p:stCondLst>
                                            <p:cond delay="676"/>
                                          </p:stCondLst>
                                        </p:cTn>
                                        <p:tgtEl>
                                          <p:spTgt spid="2">
                                            <p:txEl>
                                              <p:pRg st="0" end="0"/>
                                            </p:txEl>
                                          </p:spTgt>
                                        </p:tgtEl>
                                      </p:cBhvr>
                                      <p:to x="100000" y="100000"/>
                                    </p:animScale>
                                    <p:animScale>
                                      <p:cBhvr>
                                        <p:cTn id="20" dur="26">
                                          <p:stCondLst>
                                            <p:cond delay="1312"/>
                                          </p:stCondLst>
                                        </p:cTn>
                                        <p:tgtEl>
                                          <p:spTgt spid="2">
                                            <p:txEl>
                                              <p:pRg st="0" end="0"/>
                                            </p:txEl>
                                          </p:spTgt>
                                        </p:tgtEl>
                                      </p:cBhvr>
                                      <p:to x="100000" y="80000"/>
                                    </p:animScale>
                                    <p:animScale>
                                      <p:cBhvr>
                                        <p:cTn id="21" dur="166" decel="50000">
                                          <p:stCondLst>
                                            <p:cond delay="1338"/>
                                          </p:stCondLst>
                                        </p:cTn>
                                        <p:tgtEl>
                                          <p:spTgt spid="2">
                                            <p:txEl>
                                              <p:pRg st="0" end="0"/>
                                            </p:txEl>
                                          </p:spTgt>
                                        </p:tgtEl>
                                      </p:cBhvr>
                                      <p:to x="100000" y="100000"/>
                                    </p:animScale>
                                    <p:animScale>
                                      <p:cBhvr>
                                        <p:cTn id="22" dur="26">
                                          <p:stCondLst>
                                            <p:cond delay="1642"/>
                                          </p:stCondLst>
                                        </p:cTn>
                                        <p:tgtEl>
                                          <p:spTgt spid="2">
                                            <p:txEl>
                                              <p:pRg st="0" end="0"/>
                                            </p:txEl>
                                          </p:spTgt>
                                        </p:tgtEl>
                                      </p:cBhvr>
                                      <p:to x="100000" y="90000"/>
                                    </p:animScale>
                                    <p:animScale>
                                      <p:cBhvr>
                                        <p:cTn id="23" dur="166" decel="50000">
                                          <p:stCondLst>
                                            <p:cond delay="1668"/>
                                          </p:stCondLst>
                                        </p:cTn>
                                        <p:tgtEl>
                                          <p:spTgt spid="2">
                                            <p:txEl>
                                              <p:pRg st="0" end="0"/>
                                            </p:txEl>
                                          </p:spTgt>
                                        </p:tgtEl>
                                      </p:cBhvr>
                                      <p:to x="100000" y="100000"/>
                                    </p:animScale>
                                    <p:animScale>
                                      <p:cBhvr>
                                        <p:cTn id="24" dur="26">
                                          <p:stCondLst>
                                            <p:cond delay="1808"/>
                                          </p:stCondLst>
                                        </p:cTn>
                                        <p:tgtEl>
                                          <p:spTgt spid="2">
                                            <p:txEl>
                                              <p:pRg st="0" end="0"/>
                                            </p:txEl>
                                          </p:spTgt>
                                        </p:tgtEl>
                                      </p:cBhvr>
                                      <p:to x="100000" y="95000"/>
                                    </p:animScale>
                                    <p:animScale>
                                      <p:cBhvr>
                                        <p:cTn id="25" dur="166" decel="50000">
                                          <p:stCondLst>
                                            <p:cond delay="1834"/>
                                          </p:stCondLst>
                                        </p:cTn>
                                        <p:tgtEl>
                                          <p:spTgt spid="2">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iterate type="lt">
                                    <p:tmPct val="10000"/>
                                  </p:iterate>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20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2000"/>
                                        <p:tgtEl>
                                          <p:spTgt spid="6"/>
                                        </p:tgtEl>
                                      </p:cBhvr>
                                    </p:animEffect>
                                    <p:set>
                                      <p:cBhvr>
                                        <p:cTn id="35" dur="1" fill="hold">
                                          <p:stCondLst>
                                            <p:cond delay="19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iterate type="lt">
                                    <p:tmPct val="10000"/>
                                  </p:iterate>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down)">
                                      <p:cBhvr>
                                        <p:cTn id="40" dur="580">
                                          <p:stCondLst>
                                            <p:cond delay="0"/>
                                          </p:stCondLst>
                                        </p:cTn>
                                        <p:tgtEl>
                                          <p:spTgt spid="7">
                                            <p:txEl>
                                              <p:pRg st="0" end="0"/>
                                            </p:txEl>
                                          </p:spTgt>
                                        </p:tgtEl>
                                      </p:cBhvr>
                                    </p:animEffect>
                                    <p:anim calcmode="lin" valueType="num">
                                      <p:cBhvr>
                                        <p:cTn id="41"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7">
                                            <p:txEl>
                                              <p:pRg st="0" end="0"/>
                                            </p:txEl>
                                          </p:spTgt>
                                        </p:tgtEl>
                                      </p:cBhvr>
                                      <p:to x="100000" y="60000"/>
                                    </p:animScale>
                                    <p:animScale>
                                      <p:cBhvr>
                                        <p:cTn id="47" dur="166" decel="50000">
                                          <p:stCondLst>
                                            <p:cond delay="676"/>
                                          </p:stCondLst>
                                        </p:cTn>
                                        <p:tgtEl>
                                          <p:spTgt spid="7">
                                            <p:txEl>
                                              <p:pRg st="0" end="0"/>
                                            </p:txEl>
                                          </p:spTgt>
                                        </p:tgtEl>
                                      </p:cBhvr>
                                      <p:to x="100000" y="100000"/>
                                    </p:animScale>
                                    <p:animScale>
                                      <p:cBhvr>
                                        <p:cTn id="48" dur="26">
                                          <p:stCondLst>
                                            <p:cond delay="1312"/>
                                          </p:stCondLst>
                                        </p:cTn>
                                        <p:tgtEl>
                                          <p:spTgt spid="7">
                                            <p:txEl>
                                              <p:pRg st="0" end="0"/>
                                            </p:txEl>
                                          </p:spTgt>
                                        </p:tgtEl>
                                      </p:cBhvr>
                                      <p:to x="100000" y="80000"/>
                                    </p:animScale>
                                    <p:animScale>
                                      <p:cBhvr>
                                        <p:cTn id="49" dur="166" decel="50000">
                                          <p:stCondLst>
                                            <p:cond delay="1338"/>
                                          </p:stCondLst>
                                        </p:cTn>
                                        <p:tgtEl>
                                          <p:spTgt spid="7">
                                            <p:txEl>
                                              <p:pRg st="0" end="0"/>
                                            </p:txEl>
                                          </p:spTgt>
                                        </p:tgtEl>
                                      </p:cBhvr>
                                      <p:to x="100000" y="100000"/>
                                    </p:animScale>
                                    <p:animScale>
                                      <p:cBhvr>
                                        <p:cTn id="50" dur="26">
                                          <p:stCondLst>
                                            <p:cond delay="1642"/>
                                          </p:stCondLst>
                                        </p:cTn>
                                        <p:tgtEl>
                                          <p:spTgt spid="7">
                                            <p:txEl>
                                              <p:pRg st="0" end="0"/>
                                            </p:txEl>
                                          </p:spTgt>
                                        </p:tgtEl>
                                      </p:cBhvr>
                                      <p:to x="100000" y="90000"/>
                                    </p:animScale>
                                    <p:animScale>
                                      <p:cBhvr>
                                        <p:cTn id="51" dur="166" decel="50000">
                                          <p:stCondLst>
                                            <p:cond delay="1668"/>
                                          </p:stCondLst>
                                        </p:cTn>
                                        <p:tgtEl>
                                          <p:spTgt spid="7">
                                            <p:txEl>
                                              <p:pRg st="0" end="0"/>
                                            </p:txEl>
                                          </p:spTgt>
                                        </p:tgtEl>
                                      </p:cBhvr>
                                      <p:to x="100000" y="100000"/>
                                    </p:animScale>
                                    <p:animScale>
                                      <p:cBhvr>
                                        <p:cTn id="52" dur="26">
                                          <p:stCondLst>
                                            <p:cond delay="1808"/>
                                          </p:stCondLst>
                                        </p:cTn>
                                        <p:tgtEl>
                                          <p:spTgt spid="7">
                                            <p:txEl>
                                              <p:pRg st="0" end="0"/>
                                            </p:txEl>
                                          </p:spTgt>
                                        </p:tgtEl>
                                      </p:cBhvr>
                                      <p:to x="100000" y="95000"/>
                                    </p:animScale>
                                    <p:animScale>
                                      <p:cBhvr>
                                        <p:cTn id="53" dur="166" decel="50000">
                                          <p:stCondLst>
                                            <p:cond delay="1834"/>
                                          </p:stCondLst>
                                        </p:cTn>
                                        <p:tgtEl>
                                          <p:spTgt spid="7">
                                            <p:txEl>
                                              <p:pRg st="0" end="0"/>
                                            </p:txEl>
                                          </p:spTgt>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iterate type="lt">
                                    <p:tmPct val="10000"/>
                                  </p:iterate>
                                  <p:childTnLst>
                                    <p:set>
                                      <p:cBhvr>
                                        <p:cTn id="57" dur="1" fill="hold">
                                          <p:stCondLst>
                                            <p:cond delay="0"/>
                                          </p:stCondLst>
                                        </p:cTn>
                                        <p:tgtEl>
                                          <p:spTgt spid="8">
                                            <p:txEl>
                                              <p:pRg st="0" end="0"/>
                                            </p:txEl>
                                          </p:spTgt>
                                        </p:tgtEl>
                                        <p:attrNameLst>
                                          <p:attrName>style.visibility</p:attrName>
                                        </p:attrNameLst>
                                      </p:cBhvr>
                                      <p:to>
                                        <p:strVal val="visible"/>
                                      </p:to>
                                    </p:set>
                                    <p:animEffect transition="in" filter="wipe(down)">
                                      <p:cBhvr>
                                        <p:cTn id="58" dur="580">
                                          <p:stCondLst>
                                            <p:cond delay="0"/>
                                          </p:stCondLst>
                                        </p:cTn>
                                        <p:tgtEl>
                                          <p:spTgt spid="8">
                                            <p:txEl>
                                              <p:pRg st="0" end="0"/>
                                            </p:txEl>
                                          </p:spTgt>
                                        </p:tgtEl>
                                      </p:cBhvr>
                                    </p:animEffect>
                                    <p:anim calcmode="lin" valueType="num">
                                      <p:cBhvr>
                                        <p:cTn id="59"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8">
                                            <p:txEl>
                                              <p:pRg st="0" end="0"/>
                                            </p:txEl>
                                          </p:spTgt>
                                        </p:tgtEl>
                                      </p:cBhvr>
                                      <p:to x="100000" y="60000"/>
                                    </p:animScale>
                                    <p:animScale>
                                      <p:cBhvr>
                                        <p:cTn id="65" dur="166" decel="50000">
                                          <p:stCondLst>
                                            <p:cond delay="676"/>
                                          </p:stCondLst>
                                        </p:cTn>
                                        <p:tgtEl>
                                          <p:spTgt spid="8">
                                            <p:txEl>
                                              <p:pRg st="0" end="0"/>
                                            </p:txEl>
                                          </p:spTgt>
                                        </p:tgtEl>
                                      </p:cBhvr>
                                      <p:to x="100000" y="100000"/>
                                    </p:animScale>
                                    <p:animScale>
                                      <p:cBhvr>
                                        <p:cTn id="66" dur="26">
                                          <p:stCondLst>
                                            <p:cond delay="1312"/>
                                          </p:stCondLst>
                                        </p:cTn>
                                        <p:tgtEl>
                                          <p:spTgt spid="8">
                                            <p:txEl>
                                              <p:pRg st="0" end="0"/>
                                            </p:txEl>
                                          </p:spTgt>
                                        </p:tgtEl>
                                      </p:cBhvr>
                                      <p:to x="100000" y="80000"/>
                                    </p:animScale>
                                    <p:animScale>
                                      <p:cBhvr>
                                        <p:cTn id="67" dur="166" decel="50000">
                                          <p:stCondLst>
                                            <p:cond delay="1338"/>
                                          </p:stCondLst>
                                        </p:cTn>
                                        <p:tgtEl>
                                          <p:spTgt spid="8">
                                            <p:txEl>
                                              <p:pRg st="0" end="0"/>
                                            </p:txEl>
                                          </p:spTgt>
                                        </p:tgtEl>
                                      </p:cBhvr>
                                      <p:to x="100000" y="100000"/>
                                    </p:animScale>
                                    <p:animScale>
                                      <p:cBhvr>
                                        <p:cTn id="68" dur="26">
                                          <p:stCondLst>
                                            <p:cond delay="1642"/>
                                          </p:stCondLst>
                                        </p:cTn>
                                        <p:tgtEl>
                                          <p:spTgt spid="8">
                                            <p:txEl>
                                              <p:pRg st="0" end="0"/>
                                            </p:txEl>
                                          </p:spTgt>
                                        </p:tgtEl>
                                      </p:cBhvr>
                                      <p:to x="100000" y="90000"/>
                                    </p:animScale>
                                    <p:animScale>
                                      <p:cBhvr>
                                        <p:cTn id="69" dur="166" decel="50000">
                                          <p:stCondLst>
                                            <p:cond delay="1668"/>
                                          </p:stCondLst>
                                        </p:cTn>
                                        <p:tgtEl>
                                          <p:spTgt spid="8">
                                            <p:txEl>
                                              <p:pRg st="0" end="0"/>
                                            </p:txEl>
                                          </p:spTgt>
                                        </p:tgtEl>
                                      </p:cBhvr>
                                      <p:to x="100000" y="100000"/>
                                    </p:animScale>
                                    <p:animScale>
                                      <p:cBhvr>
                                        <p:cTn id="70" dur="26">
                                          <p:stCondLst>
                                            <p:cond delay="1808"/>
                                          </p:stCondLst>
                                        </p:cTn>
                                        <p:tgtEl>
                                          <p:spTgt spid="8">
                                            <p:txEl>
                                              <p:pRg st="0" end="0"/>
                                            </p:txEl>
                                          </p:spTgt>
                                        </p:tgtEl>
                                      </p:cBhvr>
                                      <p:to x="100000" y="95000"/>
                                    </p:animScale>
                                    <p:animScale>
                                      <p:cBhvr>
                                        <p:cTn id="71" dur="166" decel="50000">
                                          <p:stCondLst>
                                            <p:cond delay="1834"/>
                                          </p:stCondLst>
                                        </p:cTn>
                                        <p:tgtEl>
                                          <p:spTgt spid="8">
                                            <p:txEl>
                                              <p:pRg st="0" end="0"/>
                                            </p:txEl>
                                          </p:spTgt>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iterate type="lt">
                                    <p:tmPct val="10000"/>
                                  </p:iterate>
                                  <p:childTnLst>
                                    <p:set>
                                      <p:cBhvr>
                                        <p:cTn id="75" dur="1" fill="hold">
                                          <p:stCondLst>
                                            <p:cond delay="0"/>
                                          </p:stCondLst>
                                        </p:cTn>
                                        <p:tgtEl>
                                          <p:spTgt spid="10">
                                            <p:txEl>
                                              <p:pRg st="0" end="0"/>
                                            </p:txEl>
                                          </p:spTgt>
                                        </p:tgtEl>
                                        <p:attrNameLst>
                                          <p:attrName>style.visibility</p:attrName>
                                        </p:attrNameLst>
                                      </p:cBhvr>
                                      <p:to>
                                        <p:strVal val="visible"/>
                                      </p:to>
                                    </p:set>
                                    <p:animEffect transition="in" filter="fade">
                                      <p:cBhvr>
                                        <p:cTn id="76"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755576" y="620688"/>
          <a:ext cx="4871864"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4593704" y="2132856"/>
          <a:ext cx="4298776" cy="29838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Up Arrow 6"/>
          <p:cNvSpPr/>
          <p:nvPr/>
        </p:nvSpPr>
        <p:spPr bwMode="auto">
          <a:xfrm>
            <a:off x="400698" y="836712"/>
            <a:ext cx="432048" cy="4747826"/>
          </a:xfrm>
          <a:prstGeom prst="up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NZ"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8" name="Right Arrow 7"/>
          <p:cNvSpPr/>
          <p:nvPr/>
        </p:nvSpPr>
        <p:spPr bwMode="auto">
          <a:xfrm>
            <a:off x="539552" y="5517232"/>
            <a:ext cx="8424936" cy="36004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NZ"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10" name="TextBox 9"/>
          <p:cNvSpPr txBox="1"/>
          <p:nvPr/>
        </p:nvSpPr>
        <p:spPr>
          <a:xfrm>
            <a:off x="6444208" y="1700808"/>
            <a:ext cx="2520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FFFF99"/>
                </a:solidFill>
                <a:effectLst/>
                <a:uLnTx/>
                <a:uFillTx/>
                <a:latin typeface="Calibri"/>
                <a:ea typeface="+mn-ea"/>
                <a:cs typeface="+mn-cs"/>
              </a:rPr>
              <a:t>Tribal Universe</a:t>
            </a:r>
          </a:p>
        </p:txBody>
      </p:sp>
      <p:grpSp>
        <p:nvGrpSpPr>
          <p:cNvPr id="11" name="Group 10"/>
          <p:cNvGrpSpPr/>
          <p:nvPr/>
        </p:nvGrpSpPr>
        <p:grpSpPr>
          <a:xfrm>
            <a:off x="7497170" y="4266160"/>
            <a:ext cx="1692697" cy="283652"/>
            <a:chOff x="2014962" y="956633"/>
            <a:chExt cx="2704077" cy="759971"/>
          </a:xfrm>
        </p:grpSpPr>
        <p:sp>
          <p:nvSpPr>
            <p:cNvPr id="12" name="Rectangle 11"/>
            <p:cNvSpPr/>
            <p:nvPr/>
          </p:nvSpPr>
          <p:spPr>
            <a:xfrm>
              <a:off x="2088233" y="956633"/>
              <a:ext cx="2630806" cy="7086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2014962" y="1007970"/>
              <a:ext cx="2630805" cy="7086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6830" tIns="36830" rIns="36830" bIns="36830" numCol="1" spcCol="1270" anchor="ctr" anchorCtr="0">
              <a:noAutofit/>
            </a:bodyPr>
            <a:lstStyle/>
            <a:p>
              <a:pPr marL="0" marR="0" lvl="0" indent="0" algn="l" defTabSz="1289050" rtl="0" eaLnBrk="1" fontAlgn="auto" latinLnBrk="0" hangingPunct="1">
                <a:lnSpc>
                  <a:spcPct val="90000"/>
                </a:lnSpc>
                <a:spcBef>
                  <a:spcPct val="0"/>
                </a:spcBef>
                <a:spcAft>
                  <a:spcPct val="35000"/>
                </a:spcAft>
                <a:buClrTx/>
                <a:buSzTx/>
                <a:buFontTx/>
                <a:buNone/>
                <a:tabLst/>
                <a:defRPr/>
              </a:pPr>
              <a:r>
                <a:rPr kumimoji="0" lang="en-NZ" sz="2900" b="1" i="0" u="none" strike="noStrike" kern="1200" cap="none" spc="0" normalizeH="0" baseline="0" noProof="0" dirty="0">
                  <a:ln>
                    <a:noFill/>
                  </a:ln>
                  <a:solidFill>
                    <a:srgbClr val="FFFF99"/>
                  </a:solidFill>
                  <a:effectLst/>
                  <a:uLnTx/>
                  <a:uFillTx/>
                  <a:latin typeface="Calibri"/>
                  <a:ea typeface="+mn-ea"/>
                  <a:cs typeface="+mn-cs"/>
                </a:rPr>
                <a:t>Native</a:t>
              </a:r>
            </a:p>
          </p:txBody>
        </p:sp>
      </p:grpSp>
      <p:sp>
        <p:nvSpPr>
          <p:cNvPr id="14" name="TextBox 13"/>
          <p:cNvSpPr txBox="1"/>
          <p:nvPr/>
        </p:nvSpPr>
        <p:spPr>
          <a:xfrm>
            <a:off x="4091317" y="5877272"/>
            <a:ext cx="10801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FFFFFF"/>
                </a:solidFill>
                <a:effectLst/>
                <a:uLnTx/>
                <a:uFillTx/>
                <a:latin typeface="Calibri"/>
                <a:ea typeface="+mn-ea"/>
                <a:cs typeface="+mn-cs"/>
              </a:rPr>
              <a:t>NOW</a:t>
            </a:r>
          </a:p>
        </p:txBody>
      </p:sp>
      <p:sp>
        <p:nvSpPr>
          <p:cNvPr id="15" name="TextBox 14"/>
          <p:cNvSpPr txBox="1"/>
          <p:nvPr/>
        </p:nvSpPr>
        <p:spPr>
          <a:xfrm>
            <a:off x="2667614" y="83748"/>
            <a:ext cx="62543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3200" b="1" i="0" u="none" strike="noStrike" kern="1200" cap="none" spc="0" normalizeH="0" baseline="0" noProof="0" dirty="0">
                <a:ln>
                  <a:noFill/>
                </a:ln>
                <a:solidFill>
                  <a:srgbClr val="FFFFFF"/>
                </a:solidFill>
                <a:effectLst/>
                <a:uLnTx/>
                <a:uFillTx/>
                <a:latin typeface="Calibri"/>
                <a:ea typeface="+mn-ea"/>
                <a:cs typeface="+mn-cs"/>
              </a:rPr>
              <a:t>Technological Sovereignty over time</a:t>
            </a:r>
          </a:p>
        </p:txBody>
      </p:sp>
      <p:sp>
        <p:nvSpPr>
          <p:cNvPr id="16" name="TextBox 15"/>
          <p:cNvSpPr txBox="1"/>
          <p:nvPr/>
        </p:nvSpPr>
        <p:spPr>
          <a:xfrm>
            <a:off x="1259632" y="5861390"/>
            <a:ext cx="10801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FFFFFF"/>
                </a:solidFill>
                <a:effectLst/>
                <a:uLnTx/>
                <a:uFillTx/>
                <a:latin typeface="Calibri"/>
                <a:ea typeface="+mn-ea"/>
                <a:cs typeface="+mn-cs"/>
              </a:rPr>
              <a:t>PAST</a:t>
            </a:r>
          </a:p>
        </p:txBody>
      </p:sp>
      <p:sp>
        <p:nvSpPr>
          <p:cNvPr id="17" name="TextBox 16"/>
          <p:cNvSpPr txBox="1"/>
          <p:nvPr/>
        </p:nvSpPr>
        <p:spPr>
          <a:xfrm>
            <a:off x="6407230" y="5877272"/>
            <a:ext cx="13611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FFFFFF"/>
                </a:solidFill>
                <a:effectLst/>
                <a:uLnTx/>
                <a:uFillTx/>
                <a:latin typeface="Calibri"/>
                <a:ea typeface="+mn-ea"/>
                <a:cs typeface="+mn-cs"/>
              </a:rPr>
              <a:t>FUTURE</a:t>
            </a:r>
          </a:p>
        </p:txBody>
      </p:sp>
      <p:sp>
        <p:nvSpPr>
          <p:cNvPr id="18" name="TextBox 17"/>
          <p:cNvSpPr txBox="1"/>
          <p:nvPr/>
        </p:nvSpPr>
        <p:spPr>
          <a:xfrm rot="16200000">
            <a:off x="-2309977" y="2939048"/>
            <a:ext cx="51808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srgbClr val="FFFFFF"/>
                </a:solidFill>
                <a:effectLst/>
                <a:uLnTx/>
                <a:uFillTx/>
                <a:latin typeface="Calibri"/>
                <a:ea typeface="+mn-ea"/>
                <a:cs typeface="+mn-cs"/>
              </a:rPr>
              <a:t>INDIGENOUS TECHNOLOGICAL SOVEREIGNTY</a:t>
            </a:r>
          </a:p>
        </p:txBody>
      </p:sp>
      <p:pic>
        <p:nvPicPr>
          <p:cNvPr id="1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161" y="258502"/>
            <a:ext cx="1735844" cy="115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97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191916566"/>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3032278" y="109178"/>
            <a:ext cx="3622105" cy="696044"/>
          </a:xfrm>
        </p:spPr>
        <p:txBody>
          <a:bodyPr>
            <a:normAutofit/>
          </a:bodyPr>
          <a:lstStyle/>
          <a:p>
            <a:r>
              <a:rPr lang="en-NZ" altLang="en-US" sz="4000" dirty="0">
                <a:solidFill>
                  <a:schemeClr val="tx1"/>
                </a:solidFill>
                <a:latin typeface="Copperplate Gothic Bold" panose="020E0705020206020404" pitchFamily="34" charset="0"/>
              </a:rPr>
              <a:t>HAKAMANA </a:t>
            </a: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81381" y="5013176"/>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103549" y="3337204"/>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461665"/>
          </a:xfrm>
          <a:prstGeom prst="rect">
            <a:avLst/>
          </a:prstGeom>
          <a:noFill/>
        </p:spPr>
        <p:txBody>
          <a:bodyPr wrap="square" rtlCol="0">
            <a:spAutoFit/>
          </a:bodyPr>
          <a:lstStyle/>
          <a:p>
            <a:r>
              <a:rPr lang="en-NZ" sz="2400" b="1" dirty="0">
                <a:solidFill>
                  <a:srgbClr val="C00000"/>
                </a:solidFill>
                <a:latin typeface="+mj-lt"/>
              </a:rPr>
              <a:t>IO</a:t>
            </a:r>
          </a:p>
        </p:txBody>
      </p:sp>
      <p:sp>
        <p:nvSpPr>
          <p:cNvPr id="14" name="TextBox 13"/>
          <p:cNvSpPr txBox="1"/>
          <p:nvPr/>
        </p:nvSpPr>
        <p:spPr>
          <a:xfrm>
            <a:off x="4405123" y="5801432"/>
            <a:ext cx="539725" cy="461665"/>
          </a:xfrm>
          <a:prstGeom prst="rect">
            <a:avLst/>
          </a:prstGeom>
          <a:noFill/>
        </p:spPr>
        <p:txBody>
          <a:bodyPr wrap="square" rtlCol="0">
            <a:spAutoFit/>
          </a:bodyPr>
          <a:lstStyle/>
          <a:p>
            <a:r>
              <a:rPr lang="en-NZ" sz="2400" b="1" dirty="0">
                <a:solidFill>
                  <a:srgbClr val="C00000"/>
                </a:solidFill>
                <a:latin typeface="+mj-lt"/>
              </a:rPr>
              <a:t>EA</a:t>
            </a:r>
          </a:p>
        </p:txBody>
      </p:sp>
      <p:sp>
        <p:nvSpPr>
          <p:cNvPr id="15" name="TextBox 14"/>
          <p:cNvSpPr txBox="1"/>
          <p:nvPr/>
        </p:nvSpPr>
        <p:spPr>
          <a:xfrm>
            <a:off x="1907705" y="4332633"/>
            <a:ext cx="633838" cy="461665"/>
          </a:xfrm>
          <a:prstGeom prst="rect">
            <a:avLst/>
          </a:prstGeom>
          <a:noFill/>
        </p:spPr>
        <p:txBody>
          <a:bodyPr wrap="square" rtlCol="0">
            <a:spAutoFit/>
          </a:bodyPr>
          <a:lstStyle/>
          <a:p>
            <a:r>
              <a:rPr lang="en-NZ" sz="2400" b="1" dirty="0">
                <a:solidFill>
                  <a:srgbClr val="C00000"/>
                </a:solidFill>
                <a:latin typeface="+mj-lt"/>
              </a:rPr>
              <a:t>AU</a:t>
            </a:r>
          </a:p>
        </p:txBody>
      </p:sp>
      <p:sp>
        <p:nvSpPr>
          <p:cNvPr id="16" name="TextBox 15"/>
          <p:cNvSpPr txBox="1"/>
          <p:nvPr/>
        </p:nvSpPr>
        <p:spPr>
          <a:xfrm>
            <a:off x="2884094" y="1609634"/>
            <a:ext cx="539725" cy="461665"/>
          </a:xfrm>
          <a:prstGeom prst="rect">
            <a:avLst/>
          </a:prstGeom>
          <a:noFill/>
        </p:spPr>
        <p:txBody>
          <a:bodyPr wrap="square" rtlCol="0">
            <a:spAutoFit/>
          </a:bodyPr>
          <a:lstStyle/>
          <a:p>
            <a:r>
              <a:rPr lang="en-NZ" sz="2400" b="1" dirty="0">
                <a:solidFill>
                  <a:srgbClr val="C00000"/>
                </a:solidFill>
                <a:latin typeface="+mj-lt"/>
              </a:rPr>
              <a:t>UI</a:t>
            </a:r>
          </a:p>
        </p:txBody>
      </p:sp>
      <p:sp>
        <p:nvSpPr>
          <p:cNvPr id="17" name="TextBox 16"/>
          <p:cNvSpPr txBox="1"/>
          <p:nvPr/>
        </p:nvSpPr>
        <p:spPr>
          <a:xfrm>
            <a:off x="6732240" y="4320044"/>
            <a:ext cx="539725" cy="461665"/>
          </a:xfrm>
          <a:prstGeom prst="rect">
            <a:avLst/>
          </a:prstGeom>
          <a:noFill/>
        </p:spPr>
        <p:txBody>
          <a:bodyPr wrap="square" rtlCol="0">
            <a:spAutoFit/>
          </a:bodyPr>
          <a:lstStyle/>
          <a:p>
            <a:r>
              <a:rPr lang="en-NZ" sz="2400" b="1" dirty="0">
                <a:solidFill>
                  <a:srgbClr val="C00000"/>
                </a:solidFill>
                <a:latin typeface="+mj-lt"/>
              </a:rPr>
              <a:t>OE</a:t>
            </a:r>
          </a:p>
        </p:txBody>
      </p:sp>
      <p:cxnSp>
        <p:nvCxnSpPr>
          <p:cNvPr id="27" name="Straight Arrow Connector 26"/>
          <p:cNvCxnSpPr/>
          <p:nvPr/>
        </p:nvCxnSpPr>
        <p:spPr>
          <a:xfrm flipV="1">
            <a:off x="4630179" y="2534684"/>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pic>
        <p:nvPicPr>
          <p:cNvPr id="22" name="Picture 21"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2397733" y="239790"/>
            <a:ext cx="442956" cy="434819"/>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4" name="TextBox 23"/>
          <p:cNvSpPr txBox="1"/>
          <p:nvPr/>
        </p:nvSpPr>
        <p:spPr>
          <a:xfrm>
            <a:off x="6482707" y="1160659"/>
            <a:ext cx="1113629" cy="461665"/>
          </a:xfrm>
          <a:prstGeom prst="rect">
            <a:avLst/>
          </a:prstGeom>
          <a:noFill/>
        </p:spPr>
        <p:txBody>
          <a:bodyPr wrap="square" rtlCol="0">
            <a:spAutoFit/>
          </a:bodyPr>
          <a:lstStyle/>
          <a:p>
            <a:r>
              <a:rPr lang="en-NZ" sz="2400" b="1" i="1" dirty="0" err="1">
                <a:solidFill>
                  <a:srgbClr val="002060"/>
                </a:solidFill>
                <a:latin typeface="+mj-lt"/>
              </a:rPr>
              <a:t>pio</a:t>
            </a:r>
            <a:r>
              <a:rPr lang="en-NZ" sz="2400" b="1" i="1" dirty="0">
                <a:solidFill>
                  <a:srgbClr val="002060"/>
                </a:solidFill>
                <a:latin typeface="+mj-lt"/>
              </a:rPr>
              <a:t>  </a:t>
            </a:r>
            <a:r>
              <a:rPr lang="en-NZ" sz="2400" b="1" i="1" dirty="0" err="1">
                <a:solidFill>
                  <a:srgbClr val="002060"/>
                </a:solidFill>
                <a:latin typeface="+mj-lt"/>
              </a:rPr>
              <a:t>tio</a:t>
            </a:r>
            <a:endParaRPr lang="en-NZ" sz="2400" b="1" i="1" dirty="0">
              <a:solidFill>
                <a:srgbClr val="002060"/>
              </a:solidFill>
              <a:latin typeface="+mj-lt"/>
            </a:endParaRPr>
          </a:p>
        </p:txBody>
      </p:sp>
      <p:sp>
        <p:nvSpPr>
          <p:cNvPr id="25" name="TextBox 24"/>
          <p:cNvSpPr txBox="1"/>
          <p:nvPr/>
        </p:nvSpPr>
        <p:spPr>
          <a:xfrm>
            <a:off x="7380312" y="4061195"/>
            <a:ext cx="1321927" cy="830997"/>
          </a:xfrm>
          <a:prstGeom prst="rect">
            <a:avLst/>
          </a:prstGeom>
          <a:noFill/>
        </p:spPr>
        <p:txBody>
          <a:bodyPr wrap="square" rtlCol="0">
            <a:spAutoFit/>
          </a:bodyPr>
          <a:lstStyle/>
          <a:p>
            <a:r>
              <a:rPr lang="en-NZ" sz="2400" b="1" i="1" dirty="0">
                <a:solidFill>
                  <a:srgbClr val="002060"/>
                </a:solidFill>
                <a:latin typeface="+mj-lt"/>
              </a:rPr>
              <a:t>koe   hoe</a:t>
            </a:r>
          </a:p>
          <a:p>
            <a:pPr algn="ctr"/>
            <a:r>
              <a:rPr lang="en-NZ" sz="2400" b="1" i="1" dirty="0" err="1">
                <a:solidFill>
                  <a:srgbClr val="002060"/>
                </a:solidFill>
                <a:latin typeface="+mj-lt"/>
              </a:rPr>
              <a:t>moe</a:t>
            </a:r>
            <a:endParaRPr lang="en-NZ" sz="2400" b="1" i="1" dirty="0">
              <a:solidFill>
                <a:srgbClr val="002060"/>
              </a:solidFill>
              <a:latin typeface="+mj-lt"/>
            </a:endParaRPr>
          </a:p>
        </p:txBody>
      </p:sp>
      <p:sp>
        <p:nvSpPr>
          <p:cNvPr id="26" name="TextBox 25"/>
          <p:cNvSpPr txBox="1"/>
          <p:nvPr/>
        </p:nvSpPr>
        <p:spPr>
          <a:xfrm>
            <a:off x="1504927" y="1153121"/>
            <a:ext cx="1122857" cy="830997"/>
          </a:xfrm>
          <a:prstGeom prst="rect">
            <a:avLst/>
          </a:prstGeom>
          <a:noFill/>
        </p:spPr>
        <p:txBody>
          <a:bodyPr wrap="square" rtlCol="0">
            <a:spAutoFit/>
          </a:bodyPr>
          <a:lstStyle/>
          <a:p>
            <a:r>
              <a:rPr lang="en-NZ" sz="2400" b="1" i="1" dirty="0">
                <a:solidFill>
                  <a:srgbClr val="002060"/>
                </a:solidFill>
                <a:latin typeface="+mj-lt"/>
              </a:rPr>
              <a:t>hui  nui</a:t>
            </a:r>
          </a:p>
          <a:p>
            <a:pPr algn="ctr"/>
            <a:r>
              <a:rPr lang="en-NZ" sz="2400" b="1" i="1" dirty="0">
                <a:solidFill>
                  <a:srgbClr val="002060"/>
                </a:solidFill>
                <a:latin typeface="+mj-lt"/>
              </a:rPr>
              <a:t>tui</a:t>
            </a:r>
          </a:p>
        </p:txBody>
      </p:sp>
      <p:sp>
        <p:nvSpPr>
          <p:cNvPr id="32" name="TextBox 31"/>
          <p:cNvSpPr txBox="1"/>
          <p:nvPr/>
        </p:nvSpPr>
        <p:spPr>
          <a:xfrm>
            <a:off x="3743618" y="6247378"/>
            <a:ext cx="1957677" cy="461665"/>
          </a:xfrm>
          <a:prstGeom prst="rect">
            <a:avLst/>
          </a:prstGeom>
          <a:noFill/>
        </p:spPr>
        <p:txBody>
          <a:bodyPr wrap="square" rtlCol="0">
            <a:spAutoFit/>
          </a:bodyPr>
          <a:lstStyle/>
          <a:p>
            <a:r>
              <a:rPr lang="en-NZ" sz="2400" b="1" i="1" dirty="0">
                <a:latin typeface="+mj-lt"/>
              </a:rPr>
              <a:t>hea  mea  pea</a:t>
            </a:r>
          </a:p>
        </p:txBody>
      </p:sp>
      <p:sp>
        <p:nvSpPr>
          <p:cNvPr id="33" name="TextBox 32"/>
          <p:cNvSpPr txBox="1"/>
          <p:nvPr/>
        </p:nvSpPr>
        <p:spPr>
          <a:xfrm>
            <a:off x="535251" y="4053185"/>
            <a:ext cx="1368155" cy="830997"/>
          </a:xfrm>
          <a:prstGeom prst="rect">
            <a:avLst/>
          </a:prstGeom>
          <a:noFill/>
        </p:spPr>
        <p:txBody>
          <a:bodyPr wrap="square" rtlCol="0">
            <a:spAutoFit/>
          </a:bodyPr>
          <a:lstStyle/>
          <a:p>
            <a:pPr algn="ctr"/>
            <a:r>
              <a:rPr lang="en-NZ" sz="2400" b="1" i="1" dirty="0" err="1">
                <a:solidFill>
                  <a:srgbClr val="002060"/>
                </a:solidFill>
                <a:latin typeface="+mj-lt"/>
              </a:rPr>
              <a:t>hau</a:t>
            </a:r>
            <a:r>
              <a:rPr lang="en-NZ" sz="2400" b="1" i="1" dirty="0">
                <a:solidFill>
                  <a:srgbClr val="002060"/>
                </a:solidFill>
                <a:latin typeface="+mj-lt"/>
              </a:rPr>
              <a:t>  </a:t>
            </a:r>
            <a:r>
              <a:rPr lang="en-NZ" sz="2400" b="1" i="1" dirty="0" err="1">
                <a:solidFill>
                  <a:srgbClr val="002060"/>
                </a:solidFill>
                <a:latin typeface="+mj-lt"/>
              </a:rPr>
              <a:t>kau</a:t>
            </a:r>
            <a:r>
              <a:rPr lang="en-NZ" sz="2400" b="1" i="1" dirty="0">
                <a:solidFill>
                  <a:srgbClr val="002060"/>
                </a:solidFill>
                <a:latin typeface="+mj-lt"/>
              </a:rPr>
              <a:t> </a:t>
            </a:r>
            <a:r>
              <a:rPr lang="en-NZ" sz="2400" b="1" i="1" dirty="0" err="1">
                <a:solidFill>
                  <a:srgbClr val="002060"/>
                </a:solidFill>
                <a:latin typeface="+mj-lt"/>
              </a:rPr>
              <a:t>rau</a:t>
            </a:r>
            <a:endParaRPr lang="en-NZ" sz="2400" b="1" i="1" dirty="0">
              <a:solidFill>
                <a:srgbClr val="002060"/>
              </a:solidFill>
              <a:latin typeface="+mj-lt"/>
            </a:endParaRPr>
          </a:p>
        </p:txBody>
      </p:sp>
      <p:sp>
        <p:nvSpPr>
          <p:cNvPr id="2" name="Footer Placeholder 1"/>
          <p:cNvSpPr>
            <a:spLocks noGrp="1"/>
          </p:cNvSpPr>
          <p:nvPr>
            <p:ph type="ftr" sz="quarter" idx="11"/>
          </p:nvPr>
        </p:nvSpPr>
        <p:spPr>
          <a:xfrm>
            <a:off x="125568" y="6392202"/>
            <a:ext cx="3352800" cy="365125"/>
          </a:xfrm>
        </p:spPr>
        <p:txBody>
          <a:bodyPr/>
          <a:lstStyle/>
          <a:p>
            <a:r>
              <a:rPr kumimoji="0" lang="pl-PL" dirty="0"/>
              <a:t>HAKAMANA - Wolfgramm-Kingi September 2015</a:t>
            </a:r>
            <a:endParaRPr kumimoji="0" lang="en-US" dirty="0"/>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5</a:t>
            </a:fld>
            <a:endParaRPr kumimoji="0" lang="en-US"/>
          </a:p>
        </p:txBody>
      </p:sp>
    </p:spTree>
    <p:extLst>
      <p:ext uri="{BB962C8B-B14F-4D97-AF65-F5344CB8AC3E}">
        <p14:creationId xmlns:p14="http://schemas.microsoft.com/office/powerpoint/2010/main" val="2779329563"/>
      </p:ext>
    </p:extLst>
  </p:cSld>
  <p:clrMapOvr>
    <a:masterClrMapping/>
  </p:clrMapOvr>
  <p:transition spd="slow">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7927" y="908720"/>
            <a:ext cx="8820472" cy="4608512"/>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lnSpc>
                <a:spcPct val="150000"/>
              </a:lnSpc>
            </a:pPr>
            <a:r>
              <a:rPr lang="en-NZ" b="1" dirty="0">
                <a:solidFill>
                  <a:schemeClr val="tx1"/>
                </a:solidFill>
              </a:rPr>
              <a:t>How can we remain</a:t>
            </a:r>
            <a:endParaRPr lang="en-NZ" sz="1800" b="1" dirty="0">
              <a:solidFill>
                <a:schemeClr val="tx1"/>
              </a:solidFill>
            </a:endParaRPr>
          </a:p>
          <a:p>
            <a:pPr algn="ctr">
              <a:lnSpc>
                <a:spcPct val="150000"/>
              </a:lnSpc>
            </a:pPr>
            <a:r>
              <a:rPr lang="en-US" b="1" dirty="0">
                <a:solidFill>
                  <a:schemeClr val="tx1"/>
                </a:solidFill>
              </a:rPr>
              <a:t>centred as Indigenous …in the flux…</a:t>
            </a:r>
          </a:p>
          <a:p>
            <a:pPr algn="ctr">
              <a:lnSpc>
                <a:spcPct val="150000"/>
              </a:lnSpc>
            </a:pPr>
            <a:r>
              <a:rPr lang="en-US" b="1" i="1" dirty="0">
                <a:solidFill>
                  <a:schemeClr val="tx1"/>
                </a:solidFill>
              </a:rPr>
              <a:t>as we </a:t>
            </a:r>
            <a:r>
              <a:rPr lang="en-US" b="1" dirty="0">
                <a:solidFill>
                  <a:schemeClr val="tx1"/>
                </a:solidFill>
              </a:rPr>
              <a:t>co-create our </a:t>
            </a:r>
          </a:p>
          <a:p>
            <a:pPr algn="ctr">
              <a:lnSpc>
                <a:spcPct val="150000"/>
              </a:lnSpc>
            </a:pPr>
            <a:r>
              <a:rPr lang="en-US" b="1" dirty="0">
                <a:solidFill>
                  <a:schemeClr val="tx1"/>
                </a:solidFill>
              </a:rPr>
              <a:t>‘Tribal Universe’?</a:t>
            </a:r>
            <a:endParaRPr lang="en-NZ" b="1" dirty="0">
              <a:solidFill>
                <a:schemeClr val="tx1"/>
              </a:solidFill>
            </a:endParaRPr>
          </a:p>
        </p:txBody>
      </p:sp>
      <p:sp>
        <p:nvSpPr>
          <p:cNvPr id="4" name="Rounded Rectangular Callout 3"/>
          <p:cNvSpPr/>
          <p:nvPr/>
        </p:nvSpPr>
        <p:spPr bwMode="auto">
          <a:xfrm>
            <a:off x="251520" y="764704"/>
            <a:ext cx="8656879" cy="5112568"/>
          </a:xfrm>
          <a:prstGeom prst="wedgeRoundRectCallout">
            <a:avLst/>
          </a:prstGeom>
          <a:noFill/>
          <a:ln cmpd="sng">
            <a:solidFill>
              <a:schemeClr val="tx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NZ" sz="2300" dirty="0">
              <a:solidFill>
                <a:srgbClr val="FFFFFF"/>
              </a:solidFill>
              <a:effectLst>
                <a:outerShdw blurRad="38100" dist="38100" dir="2700000" algn="tl">
                  <a:srgbClr val="000000">
                    <a:alpha val="43137"/>
                  </a:srgbClr>
                </a:outerShdw>
              </a:effectLst>
              <a:latin typeface="Segoe" pitchFamily="34" charset="0"/>
            </a:endParaRPr>
          </a:p>
        </p:txBody>
      </p:sp>
      <p:pic>
        <p:nvPicPr>
          <p:cNvPr id="5" name="Picture 4"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3" name="Footer Placeholder 2"/>
          <p:cNvSpPr>
            <a:spLocks noGrp="1"/>
          </p:cNvSpPr>
          <p:nvPr>
            <p:ph type="ftr" sz="quarter" idx="11"/>
          </p:nvPr>
        </p:nvSpPr>
        <p:spPr/>
        <p:txBody>
          <a:bodyPr/>
          <a:lstStyle/>
          <a:p>
            <a:r>
              <a:rPr kumimoji="0" lang="pl-PL"/>
              <a:t>HAKAMANA - Wolfgramm-Kingi September 2015</a:t>
            </a:r>
            <a:endParaRPr kumimoji="0" lang="en-US"/>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50</a:t>
            </a:fld>
            <a:endParaRPr kumimoji="0" lang="en-US"/>
          </a:p>
        </p:txBody>
      </p:sp>
    </p:spTree>
    <p:extLst>
      <p:ext uri="{BB962C8B-B14F-4D97-AF65-F5344CB8AC3E}">
        <p14:creationId xmlns:p14="http://schemas.microsoft.com/office/powerpoint/2010/main" val="7922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7584" y="980728"/>
            <a:ext cx="7776864" cy="5544616"/>
          </a:xfrm>
        </p:spPr>
        <p:txBody>
          <a:bodyPr/>
          <a:lstStyle/>
          <a:p>
            <a:r>
              <a:rPr lang="en-NZ" dirty="0"/>
              <a:t>	</a:t>
            </a:r>
          </a:p>
          <a:p>
            <a:endParaRPr lang="en-NZ" dirty="0"/>
          </a:p>
        </p:txBody>
      </p:sp>
      <p:graphicFrame>
        <p:nvGraphicFramePr>
          <p:cNvPr id="4" name="Diagram 3"/>
          <p:cNvGraphicFramePr/>
          <p:nvPr>
            <p:extLst>
              <p:ext uri="{D42A27DB-BD31-4B8C-83A1-F6EECF244321}">
                <p14:modId xmlns:p14="http://schemas.microsoft.com/office/powerpoint/2010/main" val="28586779"/>
              </p:ext>
            </p:extLst>
          </p:nvPr>
        </p:nvGraphicFramePr>
        <p:xfrm>
          <a:off x="179512" y="116632"/>
          <a:ext cx="885698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Users\WolfgrT\Desktop\Paua koru ii.png"/>
          <p:cNvPicPr/>
          <p:nvPr/>
        </p:nvPicPr>
        <p:blipFill>
          <a:blip r:embed="rId8" cstate="print">
            <a:extLst>
              <a:ext uri="{BEBA8EAE-BF5A-486C-A8C5-ECC9F3942E4B}">
                <a14:imgProps xmlns:a14="http://schemas.microsoft.com/office/drawing/2010/main">
                  <a14:imgLayer r:embed="rId9">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811794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graphicEl>
                                              <a:dgm id="{894D1707-EA5E-4CFC-BE31-B027ADAFEC09}"/>
                                            </p:graphicEl>
                                          </p:spTgt>
                                        </p:tgtEl>
                                        <p:attrNameLst>
                                          <p:attrName>style.visibility</p:attrName>
                                        </p:attrNameLst>
                                      </p:cBhvr>
                                      <p:to>
                                        <p:strVal val="visible"/>
                                      </p:to>
                                    </p:set>
                                    <p:animEffect transition="in" filter="circle(out)">
                                      <p:cBhvr>
                                        <p:cTn id="7" dur="2000"/>
                                        <p:tgtEl>
                                          <p:spTgt spid="4">
                                            <p:graphicEl>
                                              <a:dgm id="{894D1707-EA5E-4CFC-BE31-B027ADAFEC0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graphicEl>
                                              <a:dgm id="{C5500BC9-B771-4E58-BD43-B7C6C8D0CC7F}"/>
                                            </p:graphicEl>
                                          </p:spTgt>
                                        </p:tgtEl>
                                        <p:attrNameLst>
                                          <p:attrName>style.visibility</p:attrName>
                                        </p:attrNameLst>
                                      </p:cBhvr>
                                      <p:to>
                                        <p:strVal val="visible"/>
                                      </p:to>
                                    </p:set>
                                    <p:animEffect transition="in" filter="circle(out)">
                                      <p:cBhvr>
                                        <p:cTn id="12" dur="2000"/>
                                        <p:tgtEl>
                                          <p:spTgt spid="4">
                                            <p:graphicEl>
                                              <a:dgm id="{C5500BC9-B771-4E58-BD43-B7C6C8D0CC7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4">
                                            <p:graphicEl>
                                              <a:dgm id="{3EE91CDA-BC18-4BBB-9DA9-67884D06B99A}"/>
                                            </p:graphicEl>
                                          </p:spTgt>
                                        </p:tgtEl>
                                        <p:attrNameLst>
                                          <p:attrName>style.visibility</p:attrName>
                                        </p:attrNameLst>
                                      </p:cBhvr>
                                      <p:to>
                                        <p:strVal val="visible"/>
                                      </p:to>
                                    </p:set>
                                    <p:animEffect transition="in" filter="circle(out)">
                                      <p:cBhvr>
                                        <p:cTn id="17" dur="2000"/>
                                        <p:tgtEl>
                                          <p:spTgt spid="4">
                                            <p:graphicEl>
                                              <a:dgm id="{3EE91CDA-BC18-4BBB-9DA9-67884D06B99A}"/>
                                            </p:graphicEl>
                                          </p:spTgt>
                                        </p:tgtEl>
                                      </p:cBhvr>
                                    </p:animEffect>
                                  </p:childTnLst>
                                </p:cTn>
                              </p:par>
                              <p:par>
                                <p:cTn id="18" presetID="6" presetClass="entr" presetSubtype="32" fill="hold" grpId="0" nodeType="withEffect">
                                  <p:stCondLst>
                                    <p:cond delay="0"/>
                                  </p:stCondLst>
                                  <p:childTnLst>
                                    <p:set>
                                      <p:cBhvr>
                                        <p:cTn id="19" dur="1" fill="hold">
                                          <p:stCondLst>
                                            <p:cond delay="0"/>
                                          </p:stCondLst>
                                        </p:cTn>
                                        <p:tgtEl>
                                          <p:spTgt spid="4">
                                            <p:graphicEl>
                                              <a:dgm id="{8C8B1914-9851-4F69-A52D-404E926ABF16}"/>
                                            </p:graphicEl>
                                          </p:spTgt>
                                        </p:tgtEl>
                                        <p:attrNameLst>
                                          <p:attrName>style.visibility</p:attrName>
                                        </p:attrNameLst>
                                      </p:cBhvr>
                                      <p:to>
                                        <p:strVal val="visible"/>
                                      </p:to>
                                    </p:set>
                                    <p:animEffect transition="in" filter="circle(out)">
                                      <p:cBhvr>
                                        <p:cTn id="20" dur="2000"/>
                                        <p:tgtEl>
                                          <p:spTgt spid="4">
                                            <p:graphicEl>
                                              <a:dgm id="{8C8B1914-9851-4F69-A52D-404E926ABF16}"/>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4">
                                            <p:graphicEl>
                                              <a:dgm id="{9D277DCD-9C09-4F9F-B759-52912CCB0E0D}"/>
                                            </p:graphicEl>
                                          </p:spTgt>
                                        </p:tgtEl>
                                        <p:attrNameLst>
                                          <p:attrName>style.visibility</p:attrName>
                                        </p:attrNameLst>
                                      </p:cBhvr>
                                      <p:to>
                                        <p:strVal val="visible"/>
                                      </p:to>
                                    </p:set>
                                    <p:animEffect transition="in" filter="circle(out)">
                                      <p:cBhvr>
                                        <p:cTn id="25" dur="2000"/>
                                        <p:tgtEl>
                                          <p:spTgt spid="4">
                                            <p:graphicEl>
                                              <a:dgm id="{9D277DCD-9C09-4F9F-B759-52912CCB0E0D}"/>
                                            </p:graphicEl>
                                          </p:spTgt>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4">
                                            <p:graphicEl>
                                              <a:dgm id="{359ADDD9-EA23-45B4-8C62-9157FB300261}"/>
                                            </p:graphicEl>
                                          </p:spTgt>
                                        </p:tgtEl>
                                        <p:attrNameLst>
                                          <p:attrName>style.visibility</p:attrName>
                                        </p:attrNameLst>
                                      </p:cBhvr>
                                      <p:to>
                                        <p:strVal val="visible"/>
                                      </p:to>
                                    </p:set>
                                    <p:animEffect transition="in" filter="circle(out)">
                                      <p:cBhvr>
                                        <p:cTn id="28" dur="2000"/>
                                        <p:tgtEl>
                                          <p:spTgt spid="4">
                                            <p:graphicEl>
                                              <a:dgm id="{359ADDD9-EA23-45B4-8C62-9157FB300261}"/>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4">
                                            <p:graphicEl>
                                              <a:dgm id="{AB69E0C4-65B1-4AF2-B4E9-D5C337A7B5E7}"/>
                                            </p:graphicEl>
                                          </p:spTgt>
                                        </p:tgtEl>
                                        <p:attrNameLst>
                                          <p:attrName>style.visibility</p:attrName>
                                        </p:attrNameLst>
                                      </p:cBhvr>
                                      <p:to>
                                        <p:strVal val="visible"/>
                                      </p:to>
                                    </p:set>
                                    <p:animEffect transition="in" filter="circle(out)">
                                      <p:cBhvr>
                                        <p:cTn id="33" dur="2000"/>
                                        <p:tgtEl>
                                          <p:spTgt spid="4">
                                            <p:graphicEl>
                                              <a:dgm id="{AB69E0C4-65B1-4AF2-B4E9-D5C337A7B5E7}"/>
                                            </p:graphicEl>
                                          </p:spTgt>
                                        </p:tgtEl>
                                      </p:cBhvr>
                                    </p:animEffect>
                                  </p:childTnLst>
                                </p:cTn>
                              </p:par>
                              <p:par>
                                <p:cTn id="34" presetID="6" presetClass="entr" presetSubtype="32" fill="hold" grpId="0" nodeType="withEffect">
                                  <p:stCondLst>
                                    <p:cond delay="0"/>
                                  </p:stCondLst>
                                  <p:childTnLst>
                                    <p:set>
                                      <p:cBhvr>
                                        <p:cTn id="35" dur="1" fill="hold">
                                          <p:stCondLst>
                                            <p:cond delay="0"/>
                                          </p:stCondLst>
                                        </p:cTn>
                                        <p:tgtEl>
                                          <p:spTgt spid="4">
                                            <p:graphicEl>
                                              <a:dgm id="{62552437-4F6D-410E-A115-1A6C7F969E87}"/>
                                            </p:graphicEl>
                                          </p:spTgt>
                                        </p:tgtEl>
                                        <p:attrNameLst>
                                          <p:attrName>style.visibility</p:attrName>
                                        </p:attrNameLst>
                                      </p:cBhvr>
                                      <p:to>
                                        <p:strVal val="visible"/>
                                      </p:to>
                                    </p:set>
                                    <p:animEffect transition="in" filter="circle(out)">
                                      <p:cBhvr>
                                        <p:cTn id="36" dur="2000"/>
                                        <p:tgtEl>
                                          <p:spTgt spid="4">
                                            <p:graphicEl>
                                              <a:dgm id="{62552437-4F6D-410E-A115-1A6C7F969E8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grpId="0" nodeType="clickEffect">
                                  <p:stCondLst>
                                    <p:cond delay="0"/>
                                  </p:stCondLst>
                                  <p:childTnLst>
                                    <p:set>
                                      <p:cBhvr>
                                        <p:cTn id="40" dur="1" fill="hold">
                                          <p:stCondLst>
                                            <p:cond delay="0"/>
                                          </p:stCondLst>
                                        </p:cTn>
                                        <p:tgtEl>
                                          <p:spTgt spid="4">
                                            <p:graphicEl>
                                              <a:dgm id="{56176E38-2A7F-4093-889A-4468FD2142DD}"/>
                                            </p:graphicEl>
                                          </p:spTgt>
                                        </p:tgtEl>
                                        <p:attrNameLst>
                                          <p:attrName>style.visibility</p:attrName>
                                        </p:attrNameLst>
                                      </p:cBhvr>
                                      <p:to>
                                        <p:strVal val="visible"/>
                                      </p:to>
                                    </p:set>
                                    <p:animEffect transition="in" filter="circle(out)">
                                      <p:cBhvr>
                                        <p:cTn id="41" dur="2000"/>
                                        <p:tgtEl>
                                          <p:spTgt spid="4">
                                            <p:graphicEl>
                                              <a:dgm id="{56176E38-2A7F-4093-889A-4468FD2142DD}"/>
                                            </p:graphicEl>
                                          </p:spTgt>
                                        </p:tgtEl>
                                      </p:cBhvr>
                                    </p:animEffect>
                                  </p:childTnLst>
                                </p:cTn>
                              </p:par>
                              <p:par>
                                <p:cTn id="42" presetID="6" presetClass="entr" presetSubtype="32" fill="hold" grpId="0" nodeType="withEffect">
                                  <p:stCondLst>
                                    <p:cond delay="0"/>
                                  </p:stCondLst>
                                  <p:childTnLst>
                                    <p:set>
                                      <p:cBhvr>
                                        <p:cTn id="43" dur="1" fill="hold">
                                          <p:stCondLst>
                                            <p:cond delay="0"/>
                                          </p:stCondLst>
                                        </p:cTn>
                                        <p:tgtEl>
                                          <p:spTgt spid="4">
                                            <p:graphicEl>
                                              <a:dgm id="{4B079EB6-1F5C-486C-87A9-B9F7F424B1C0}"/>
                                            </p:graphicEl>
                                          </p:spTgt>
                                        </p:tgtEl>
                                        <p:attrNameLst>
                                          <p:attrName>style.visibility</p:attrName>
                                        </p:attrNameLst>
                                      </p:cBhvr>
                                      <p:to>
                                        <p:strVal val="visible"/>
                                      </p:to>
                                    </p:set>
                                    <p:animEffect transition="in" filter="circle(out)">
                                      <p:cBhvr>
                                        <p:cTn id="44" dur="2000"/>
                                        <p:tgtEl>
                                          <p:spTgt spid="4">
                                            <p:graphicEl>
                                              <a:dgm id="{4B079EB6-1F5C-486C-87A9-B9F7F424B1C0}"/>
                                            </p:graphicEl>
                                          </p:spTgt>
                                        </p:tgtEl>
                                      </p:cBhvr>
                                    </p:animEffect>
                                  </p:childTnLst>
                                </p:cTn>
                              </p:par>
                              <p:par>
                                <p:cTn id="45" presetID="6" presetClass="entr" presetSubtype="32" fill="hold" grpId="0" nodeType="withEffect">
                                  <p:stCondLst>
                                    <p:cond delay="0"/>
                                  </p:stCondLst>
                                  <p:childTnLst>
                                    <p:set>
                                      <p:cBhvr>
                                        <p:cTn id="46" dur="1" fill="hold">
                                          <p:stCondLst>
                                            <p:cond delay="0"/>
                                          </p:stCondLst>
                                        </p:cTn>
                                        <p:tgtEl>
                                          <p:spTgt spid="4">
                                            <p:graphicEl>
                                              <a:dgm id="{DC1920E7-A883-45B4-A535-2B298A9BF4BA}"/>
                                            </p:graphicEl>
                                          </p:spTgt>
                                        </p:tgtEl>
                                        <p:attrNameLst>
                                          <p:attrName>style.visibility</p:attrName>
                                        </p:attrNameLst>
                                      </p:cBhvr>
                                      <p:to>
                                        <p:strVal val="visible"/>
                                      </p:to>
                                    </p:set>
                                    <p:animEffect transition="in" filter="circle(out)">
                                      <p:cBhvr>
                                        <p:cTn id="47" dur="2000"/>
                                        <p:tgtEl>
                                          <p:spTgt spid="4">
                                            <p:graphicEl>
                                              <a:dgm id="{DC1920E7-A883-45B4-A535-2B298A9BF4B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0"/>
            <a:ext cx="7043208" cy="1080120"/>
          </a:xfrm>
        </p:spPr>
        <p:txBody>
          <a:bodyPr/>
          <a:lstStyle/>
          <a:p>
            <a:pPr algn="ctr"/>
            <a:r>
              <a:rPr lang="en-US" b="1" dirty="0">
                <a:solidFill>
                  <a:schemeClr val="tx1"/>
                </a:solidFill>
              </a:rPr>
              <a:t>Wairua - </a:t>
            </a:r>
            <a:r>
              <a:rPr lang="en-US" dirty="0">
                <a:solidFill>
                  <a:schemeClr val="tx1"/>
                </a:solidFill>
              </a:rPr>
              <a:t>Spirit</a:t>
            </a:r>
            <a:endParaRPr lang="en-NZ" sz="3600" dirty="0">
              <a:solidFill>
                <a:schemeClr val="tx1"/>
              </a:solidFill>
            </a:endParaRPr>
          </a:p>
        </p:txBody>
      </p:sp>
      <p:sp>
        <p:nvSpPr>
          <p:cNvPr id="3" name="Subtitle 2"/>
          <p:cNvSpPr>
            <a:spLocks noGrp="1"/>
          </p:cNvSpPr>
          <p:nvPr>
            <p:ph type="subTitle" idx="1"/>
          </p:nvPr>
        </p:nvSpPr>
        <p:spPr>
          <a:xfrm>
            <a:off x="395536" y="836712"/>
            <a:ext cx="8496944" cy="5544616"/>
          </a:xfrm>
        </p:spPr>
        <p:txBody>
          <a:bodyPr/>
          <a:lstStyle/>
          <a:p>
            <a:r>
              <a:rPr lang="en-US" sz="2200" b="1" dirty="0">
                <a:solidFill>
                  <a:schemeClr val="tx1"/>
                </a:solidFill>
                <a:latin typeface="+mj-lt"/>
              </a:rPr>
              <a:t>Values</a:t>
            </a:r>
          </a:p>
          <a:p>
            <a:pPr marL="914382" lvl="1" indent="-457200" algn="l">
              <a:buFont typeface="Arial" panose="020B0604020202020204" pitchFamily="34" charset="0"/>
              <a:buChar char="•"/>
            </a:pPr>
            <a:r>
              <a:rPr lang="en-US" sz="2000" dirty="0">
                <a:solidFill>
                  <a:schemeClr val="tx1"/>
                </a:solidFill>
                <a:latin typeface="+mj-lt"/>
              </a:rPr>
              <a:t>Spirit of Indigenous / Pacific / Maori – Ethical Space</a:t>
            </a:r>
          </a:p>
          <a:p>
            <a:pPr marL="914382" lvl="1" indent="-457200" algn="l">
              <a:buFont typeface="Arial" panose="020B0604020202020204" pitchFamily="34" charset="0"/>
              <a:buChar char="•"/>
            </a:pPr>
            <a:r>
              <a:rPr lang="en-US" sz="2000" dirty="0">
                <a:solidFill>
                  <a:schemeClr val="tx1"/>
                </a:solidFill>
                <a:latin typeface="+mj-lt"/>
              </a:rPr>
              <a:t>Identity / Authenticity / Authority / Integrity</a:t>
            </a:r>
          </a:p>
          <a:p>
            <a:pPr marL="914382" lvl="1" indent="-457200" algn="l">
              <a:buFont typeface="Arial" panose="020B0604020202020204" pitchFamily="34" charset="0"/>
              <a:buChar char="•"/>
            </a:pPr>
            <a:endParaRPr lang="en-US" sz="2000" dirty="0">
              <a:solidFill>
                <a:schemeClr val="tx1"/>
              </a:solidFill>
              <a:latin typeface="+mj-lt"/>
            </a:endParaRPr>
          </a:p>
          <a:p>
            <a:r>
              <a:rPr lang="en-US" sz="2200" b="1" dirty="0">
                <a:solidFill>
                  <a:schemeClr val="tx1"/>
                </a:solidFill>
                <a:latin typeface="+mj-lt"/>
              </a:rPr>
              <a:t>Cooperative Strategy / Organisation Support</a:t>
            </a:r>
          </a:p>
          <a:p>
            <a:pPr marL="914382" lvl="1" indent="-457200" algn="l">
              <a:buFont typeface="Arial" panose="020B0604020202020204" pitchFamily="34" charset="0"/>
              <a:buChar char="•"/>
            </a:pPr>
            <a:r>
              <a:rPr lang="en-US" sz="2000" dirty="0">
                <a:solidFill>
                  <a:schemeClr val="tx1"/>
                </a:solidFill>
                <a:latin typeface="+mj-lt"/>
              </a:rPr>
              <a:t>Articulate Strategic Vision </a:t>
            </a:r>
          </a:p>
          <a:p>
            <a:pPr marL="914382" lvl="1" indent="-457200" algn="l">
              <a:buFont typeface="Arial" panose="020B0604020202020204" pitchFamily="34" charset="0"/>
              <a:buChar char="•"/>
            </a:pPr>
            <a:r>
              <a:rPr lang="en-US" sz="2000" dirty="0">
                <a:solidFill>
                  <a:schemeClr val="tx1"/>
                </a:solidFill>
                <a:latin typeface="+mj-lt"/>
              </a:rPr>
              <a:t>Powerful Imagery / </a:t>
            </a:r>
            <a:r>
              <a:rPr lang="en-US" sz="2000" dirty="0" err="1">
                <a:solidFill>
                  <a:schemeClr val="tx1"/>
                </a:solidFill>
                <a:latin typeface="+mj-lt"/>
              </a:rPr>
              <a:t>Tohu</a:t>
            </a:r>
            <a:r>
              <a:rPr lang="en-US" sz="2000" dirty="0">
                <a:solidFill>
                  <a:schemeClr val="tx1"/>
                </a:solidFill>
                <a:latin typeface="+mj-lt"/>
              </a:rPr>
              <a:t> Aroha</a:t>
            </a:r>
          </a:p>
          <a:p>
            <a:pPr marL="914382" lvl="1" indent="-457200" algn="l">
              <a:buFont typeface="Arial" panose="020B0604020202020204" pitchFamily="34" charset="0"/>
              <a:buChar char="•"/>
            </a:pPr>
            <a:r>
              <a:rPr lang="en-US" sz="2000" dirty="0">
                <a:solidFill>
                  <a:schemeClr val="tx1"/>
                </a:solidFill>
                <a:latin typeface="+mj-lt"/>
              </a:rPr>
              <a:t>Strategic Leadership / Positioning / Marketing</a:t>
            </a:r>
          </a:p>
          <a:p>
            <a:pPr marL="914382" lvl="1" indent="-457200" algn="l">
              <a:buFont typeface="Arial" panose="020B0604020202020204" pitchFamily="34" charset="0"/>
              <a:buChar char="•"/>
            </a:pPr>
            <a:endParaRPr lang="en-US" sz="2000" dirty="0">
              <a:solidFill>
                <a:schemeClr val="tx1"/>
              </a:solidFill>
              <a:latin typeface="+mj-lt"/>
            </a:endParaRPr>
          </a:p>
          <a:p>
            <a:r>
              <a:rPr lang="en-US" sz="2200" b="1" dirty="0">
                <a:solidFill>
                  <a:schemeClr val="tx1"/>
                </a:solidFill>
                <a:latin typeface="+mj-lt"/>
              </a:rPr>
              <a:t>Tactical Opportunities</a:t>
            </a:r>
          </a:p>
          <a:p>
            <a:pPr marL="914382" lvl="1" indent="-457200" algn="l">
              <a:buFont typeface="Arial" panose="020B0604020202020204" pitchFamily="34" charset="0"/>
              <a:buChar char="•"/>
            </a:pPr>
            <a:r>
              <a:rPr lang="en-US" sz="2000" dirty="0">
                <a:solidFill>
                  <a:schemeClr val="tx1"/>
                </a:solidFill>
                <a:latin typeface="+mj-lt"/>
              </a:rPr>
              <a:t>Essential content / key messages / </a:t>
            </a:r>
            <a:r>
              <a:rPr lang="en-US" sz="2000" dirty="0" err="1">
                <a:solidFill>
                  <a:schemeClr val="tx1"/>
                </a:solidFill>
                <a:latin typeface="+mj-lt"/>
              </a:rPr>
              <a:t>whakatauki</a:t>
            </a:r>
            <a:endParaRPr lang="en-US" sz="2000" dirty="0">
              <a:solidFill>
                <a:schemeClr val="tx1"/>
              </a:solidFill>
              <a:latin typeface="+mj-lt"/>
            </a:endParaRPr>
          </a:p>
          <a:p>
            <a:pPr marL="914382" lvl="1" indent="-457200" algn="l">
              <a:buFont typeface="Arial" panose="020B0604020202020204" pitchFamily="34" charset="0"/>
              <a:buChar char="•"/>
            </a:pPr>
            <a:r>
              <a:rPr lang="en-US" sz="2000" dirty="0">
                <a:solidFill>
                  <a:schemeClr val="tx1"/>
                </a:solidFill>
                <a:latin typeface="+mj-lt"/>
              </a:rPr>
              <a:t>Communications / website / networks</a:t>
            </a:r>
          </a:p>
          <a:p>
            <a:pPr lvl="1" algn="l"/>
            <a:endParaRPr lang="en-US" sz="2000" dirty="0">
              <a:solidFill>
                <a:schemeClr val="tx1"/>
              </a:solidFill>
              <a:latin typeface="+mj-lt"/>
            </a:endParaRPr>
          </a:p>
          <a:p>
            <a:r>
              <a:rPr lang="en-US" sz="2200" b="1" dirty="0">
                <a:solidFill>
                  <a:schemeClr val="tx1"/>
                </a:solidFill>
                <a:latin typeface="+mj-lt"/>
              </a:rPr>
              <a:t>Outcomes &amp; Benefits</a:t>
            </a:r>
          </a:p>
          <a:p>
            <a:pPr marL="914382" lvl="1" indent="-457200" algn="l">
              <a:buFont typeface="Arial" panose="020B0604020202020204" pitchFamily="34" charset="0"/>
              <a:buChar char="•"/>
            </a:pPr>
            <a:r>
              <a:rPr lang="en-US" sz="2000" dirty="0">
                <a:solidFill>
                  <a:schemeClr val="tx1"/>
                </a:solidFill>
                <a:latin typeface="+mj-lt"/>
              </a:rPr>
              <a:t>Positive alignment of values [all elements]</a:t>
            </a:r>
          </a:p>
          <a:p>
            <a:pPr marL="914382" lvl="1" indent="-457200" algn="l">
              <a:buFont typeface="Arial" panose="020B0604020202020204" pitchFamily="34" charset="0"/>
              <a:buChar char="•"/>
            </a:pPr>
            <a:r>
              <a:rPr lang="en-US" sz="2000" dirty="0">
                <a:solidFill>
                  <a:schemeClr val="tx1"/>
                </a:solidFill>
                <a:latin typeface="+mj-lt"/>
              </a:rPr>
              <a:t>Greater understanding of sector / organisation</a:t>
            </a:r>
            <a:endParaRPr lang="en-NZ" sz="2000" dirty="0">
              <a:solidFill>
                <a:schemeClr val="tx1"/>
              </a:solidFill>
              <a:latin typeface="+mj-lt"/>
            </a:endParaRPr>
          </a:p>
        </p:txBody>
      </p:sp>
      <p:pic>
        <p:nvPicPr>
          <p:cNvPr id="4" name="Picture 3"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84774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Administrator\Desktop\45_b_panorama2.jpg"/>
          <p:cNvPicPr/>
          <p:nvPr/>
        </p:nvPicPr>
        <p:blipFill>
          <a:blip r:embed="rId3" cstate="print"/>
          <a:srcRect/>
          <a:stretch>
            <a:fillRect/>
          </a:stretch>
        </p:blipFill>
        <p:spPr bwMode="auto">
          <a:xfrm>
            <a:off x="0" y="1124744"/>
            <a:ext cx="9144000" cy="4581128"/>
          </a:xfrm>
          <a:prstGeom prst="rect">
            <a:avLst/>
          </a:prstGeom>
          <a:noFill/>
          <a:ln w="9525">
            <a:noFill/>
            <a:miter lim="800000"/>
            <a:headEnd/>
            <a:tailEnd/>
          </a:ln>
        </p:spPr>
      </p:pic>
      <p:sp>
        <p:nvSpPr>
          <p:cNvPr id="4" name="Rectangle 3"/>
          <p:cNvSpPr/>
          <p:nvPr/>
        </p:nvSpPr>
        <p:spPr>
          <a:xfrm>
            <a:off x="251520" y="194737"/>
            <a:ext cx="4536504" cy="707886"/>
          </a:xfrm>
          <a:prstGeom prst="rect">
            <a:avLst/>
          </a:prstGeom>
        </p:spPr>
        <p:txBody>
          <a:bodyPr wrap="square">
            <a:spAutoFit/>
          </a:bodyPr>
          <a:lstStyle/>
          <a:p>
            <a:r>
              <a:rPr lang="en-US" sz="4000" b="1" dirty="0" err="1"/>
              <a:t>Kotahi</a:t>
            </a:r>
            <a:r>
              <a:rPr lang="en-US" sz="4000" b="1" dirty="0"/>
              <a:t> - Together</a:t>
            </a:r>
            <a:endParaRPr lang="en-NZ" sz="4000" dirty="0"/>
          </a:p>
        </p:txBody>
      </p:sp>
    </p:spTree>
    <p:extLst>
      <p:ext uri="{BB962C8B-B14F-4D97-AF65-F5344CB8AC3E}">
        <p14:creationId xmlns:p14="http://schemas.microsoft.com/office/powerpoint/2010/main" val="1694023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0"/>
            <a:ext cx="7344816" cy="1080120"/>
          </a:xfrm>
        </p:spPr>
        <p:txBody>
          <a:bodyPr/>
          <a:lstStyle/>
          <a:p>
            <a:pPr algn="ctr"/>
            <a:r>
              <a:rPr lang="en-US" b="1" dirty="0" err="1">
                <a:solidFill>
                  <a:schemeClr val="tx1"/>
                </a:solidFill>
              </a:rPr>
              <a:t>Kotahi</a:t>
            </a:r>
            <a:r>
              <a:rPr lang="en-US" b="1" dirty="0">
                <a:solidFill>
                  <a:schemeClr val="tx1"/>
                </a:solidFill>
              </a:rPr>
              <a:t> - </a:t>
            </a:r>
            <a:r>
              <a:rPr lang="en-US" dirty="0">
                <a:solidFill>
                  <a:schemeClr val="tx1"/>
                </a:solidFill>
              </a:rPr>
              <a:t>Relate</a:t>
            </a:r>
            <a:endParaRPr lang="en-NZ" sz="3600" dirty="0">
              <a:solidFill>
                <a:schemeClr val="tx1"/>
              </a:solidFill>
            </a:endParaRPr>
          </a:p>
        </p:txBody>
      </p:sp>
      <p:sp>
        <p:nvSpPr>
          <p:cNvPr id="3" name="Subtitle 2"/>
          <p:cNvSpPr>
            <a:spLocks noGrp="1"/>
          </p:cNvSpPr>
          <p:nvPr>
            <p:ph type="subTitle" idx="1"/>
          </p:nvPr>
        </p:nvSpPr>
        <p:spPr>
          <a:xfrm>
            <a:off x="267483" y="908720"/>
            <a:ext cx="8496944" cy="5544616"/>
          </a:xfrm>
        </p:spPr>
        <p:txBody>
          <a:bodyPr/>
          <a:lstStyle/>
          <a:p>
            <a:r>
              <a:rPr lang="en-US" sz="2200" b="1" dirty="0">
                <a:solidFill>
                  <a:schemeClr val="tx1"/>
                </a:solidFill>
                <a:latin typeface="+mj-lt"/>
              </a:rPr>
              <a:t>Values</a:t>
            </a:r>
          </a:p>
          <a:p>
            <a:pPr marL="914382" lvl="1" indent="-457200" algn="l">
              <a:buFont typeface="Arial" panose="020B0604020202020204" pitchFamily="34" charset="0"/>
              <a:buChar char="•"/>
            </a:pPr>
            <a:r>
              <a:rPr lang="en-US" sz="2000" dirty="0">
                <a:solidFill>
                  <a:schemeClr val="tx1"/>
                </a:solidFill>
                <a:latin typeface="+mj-lt"/>
              </a:rPr>
              <a:t>Participative / Collaborative / Cooperative</a:t>
            </a:r>
          </a:p>
          <a:p>
            <a:pPr marL="914382" lvl="1" indent="-457200" algn="l">
              <a:buFont typeface="Arial" panose="020B0604020202020204" pitchFamily="34" charset="0"/>
              <a:buChar char="•"/>
            </a:pPr>
            <a:r>
              <a:rPr lang="en-US" sz="2000" dirty="0">
                <a:solidFill>
                  <a:schemeClr val="tx1"/>
                </a:solidFill>
                <a:latin typeface="+mj-lt"/>
              </a:rPr>
              <a:t>Connected / Proactive / Strong Global Kainga</a:t>
            </a:r>
          </a:p>
          <a:p>
            <a:pPr marL="914382" lvl="1" indent="-457200" algn="l">
              <a:buFont typeface="Arial" panose="020B0604020202020204" pitchFamily="34" charset="0"/>
              <a:buChar char="•"/>
            </a:pPr>
            <a:endParaRPr lang="en-US" sz="2000" dirty="0">
              <a:solidFill>
                <a:schemeClr val="tx1"/>
              </a:solidFill>
              <a:latin typeface="+mj-lt"/>
            </a:endParaRPr>
          </a:p>
          <a:p>
            <a:r>
              <a:rPr lang="en-US" sz="2200" b="1" dirty="0">
                <a:solidFill>
                  <a:schemeClr val="tx1"/>
                </a:solidFill>
                <a:latin typeface="+mj-lt"/>
              </a:rPr>
              <a:t>Cooperative Strategy / Organisation Support</a:t>
            </a:r>
          </a:p>
          <a:p>
            <a:pPr marL="914382" lvl="1" indent="-457200" algn="l">
              <a:buFont typeface="Arial" panose="020B0604020202020204" pitchFamily="34" charset="0"/>
              <a:buChar char="•"/>
            </a:pPr>
            <a:r>
              <a:rPr lang="en-US" sz="2000" dirty="0">
                <a:solidFill>
                  <a:schemeClr val="tx1"/>
                </a:solidFill>
                <a:latin typeface="+mj-lt"/>
              </a:rPr>
              <a:t>Invite all to engage, participate and support</a:t>
            </a:r>
          </a:p>
          <a:p>
            <a:pPr marL="914382" lvl="1" indent="-457200" algn="l">
              <a:buFont typeface="Arial" panose="020B0604020202020204" pitchFamily="34" charset="0"/>
              <a:buChar char="•"/>
            </a:pPr>
            <a:r>
              <a:rPr lang="en-US" sz="2000" dirty="0">
                <a:solidFill>
                  <a:schemeClr val="tx1"/>
                </a:solidFill>
                <a:latin typeface="+mj-lt"/>
              </a:rPr>
              <a:t>Value and enhance strengths / Create opportunities</a:t>
            </a:r>
          </a:p>
          <a:p>
            <a:pPr marL="914382" lvl="1" indent="-457200" algn="l">
              <a:buFont typeface="Arial" panose="020B0604020202020204" pitchFamily="34" charset="0"/>
              <a:buChar char="•"/>
            </a:pPr>
            <a:endParaRPr lang="en-US" sz="2000" dirty="0">
              <a:solidFill>
                <a:schemeClr val="tx1"/>
              </a:solidFill>
              <a:latin typeface="+mj-lt"/>
            </a:endParaRPr>
          </a:p>
          <a:p>
            <a:r>
              <a:rPr lang="en-US" sz="2200" b="1" dirty="0">
                <a:solidFill>
                  <a:schemeClr val="tx1"/>
                </a:solidFill>
                <a:latin typeface="+mj-lt"/>
              </a:rPr>
              <a:t>Tactical Opportunities</a:t>
            </a:r>
          </a:p>
          <a:p>
            <a:pPr marL="914382" lvl="1" indent="-457200" algn="l">
              <a:buFont typeface="Arial" panose="020B0604020202020204" pitchFamily="34" charset="0"/>
              <a:buChar char="•"/>
            </a:pPr>
            <a:r>
              <a:rPr lang="en-US" sz="2000" dirty="0">
                <a:solidFill>
                  <a:schemeClr val="tx1"/>
                </a:solidFill>
                <a:latin typeface="+mj-lt"/>
              </a:rPr>
              <a:t>Communications infrastructure / stocktake &amp; database development</a:t>
            </a:r>
          </a:p>
          <a:p>
            <a:pPr marL="914382" lvl="1" indent="-457200" algn="l">
              <a:buFont typeface="Arial" panose="020B0604020202020204" pitchFamily="34" charset="0"/>
              <a:buChar char="•"/>
            </a:pPr>
            <a:r>
              <a:rPr lang="en-US" sz="2000" dirty="0">
                <a:solidFill>
                  <a:schemeClr val="tx1"/>
                </a:solidFill>
                <a:latin typeface="+mj-lt"/>
              </a:rPr>
              <a:t>Co-operative projects / co-production</a:t>
            </a:r>
          </a:p>
          <a:p>
            <a:pPr marL="914382" lvl="1" indent="-457200" algn="l">
              <a:buFont typeface="Arial" panose="020B0604020202020204" pitchFamily="34" charset="0"/>
              <a:buChar char="•"/>
            </a:pPr>
            <a:r>
              <a:rPr lang="en-US" sz="2000" dirty="0">
                <a:solidFill>
                  <a:schemeClr val="tx1"/>
                </a:solidFill>
                <a:latin typeface="+mj-lt"/>
              </a:rPr>
              <a:t>Strengthen connections with global indigenous communities</a:t>
            </a:r>
          </a:p>
          <a:p>
            <a:pPr lvl="1" algn="l"/>
            <a:endParaRPr lang="en-US" sz="2200" dirty="0">
              <a:solidFill>
                <a:schemeClr val="tx1"/>
              </a:solidFill>
              <a:latin typeface="+mj-lt"/>
            </a:endParaRPr>
          </a:p>
          <a:p>
            <a:r>
              <a:rPr lang="en-US" sz="2200" b="1" dirty="0">
                <a:solidFill>
                  <a:schemeClr val="tx1"/>
                </a:solidFill>
                <a:latin typeface="+mj-lt"/>
              </a:rPr>
              <a:t>Outcomes &amp; Benefits</a:t>
            </a:r>
          </a:p>
          <a:p>
            <a:pPr marL="914382" lvl="1" indent="-457200" algn="l">
              <a:buFont typeface="Arial" panose="020B0604020202020204" pitchFamily="34" charset="0"/>
              <a:buChar char="•"/>
            </a:pPr>
            <a:r>
              <a:rPr lang="en-US" sz="2000" dirty="0">
                <a:solidFill>
                  <a:schemeClr val="tx1"/>
                </a:solidFill>
                <a:latin typeface="+mj-lt"/>
              </a:rPr>
              <a:t>Unique global network / strengthened relationships</a:t>
            </a:r>
          </a:p>
          <a:p>
            <a:pPr marL="914382" lvl="1" indent="-457200" algn="l">
              <a:buFont typeface="Arial" panose="020B0604020202020204" pitchFamily="34" charset="0"/>
              <a:buChar char="•"/>
            </a:pPr>
            <a:r>
              <a:rPr lang="en-US" sz="2000" dirty="0">
                <a:solidFill>
                  <a:schemeClr val="tx1"/>
                </a:solidFill>
                <a:latin typeface="+mj-lt"/>
              </a:rPr>
              <a:t>Increase in and improved collaborations / co-productions</a:t>
            </a:r>
          </a:p>
        </p:txBody>
      </p:sp>
      <p:pic>
        <p:nvPicPr>
          <p:cNvPr id="4" name="Picture 3"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28959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nia\Desktop\HAYLEY\Hayley at one day o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550" y="-10555"/>
            <a:ext cx="5760640" cy="69127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321632"/>
            <a:ext cx="2392030" cy="707886"/>
          </a:xfrm>
          <a:prstGeom prst="rect">
            <a:avLst/>
          </a:prstGeom>
        </p:spPr>
        <p:txBody>
          <a:bodyPr wrap="square">
            <a:spAutoFit/>
          </a:bodyPr>
          <a:lstStyle/>
          <a:p>
            <a:r>
              <a:rPr lang="en-US" sz="4000" b="1" dirty="0"/>
              <a:t>Manaaki</a:t>
            </a:r>
            <a:endParaRPr lang="en-NZ" sz="4000" dirty="0"/>
          </a:p>
        </p:txBody>
      </p:sp>
      <p:pic>
        <p:nvPicPr>
          <p:cNvPr id="4" name="Picture 2" descr="C:\Users\Tania\Desktop\CURRENT DESKTOP\BIONEERS ART\Hayley han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789040"/>
            <a:ext cx="2220325" cy="2882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638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0"/>
            <a:ext cx="7043208" cy="1080120"/>
          </a:xfrm>
        </p:spPr>
        <p:txBody>
          <a:bodyPr/>
          <a:lstStyle/>
          <a:p>
            <a:pPr algn="ctr"/>
            <a:r>
              <a:rPr lang="en-US" b="1" dirty="0">
                <a:solidFill>
                  <a:schemeClr val="tx1"/>
                </a:solidFill>
              </a:rPr>
              <a:t>Manaaki - </a:t>
            </a:r>
            <a:r>
              <a:rPr lang="en-US" dirty="0">
                <a:solidFill>
                  <a:schemeClr val="tx1"/>
                </a:solidFill>
              </a:rPr>
              <a:t>Support</a:t>
            </a:r>
            <a:endParaRPr lang="en-NZ" sz="3600" dirty="0">
              <a:solidFill>
                <a:schemeClr val="tx1"/>
              </a:solidFill>
            </a:endParaRPr>
          </a:p>
        </p:txBody>
      </p:sp>
      <p:sp>
        <p:nvSpPr>
          <p:cNvPr id="3" name="Subtitle 2"/>
          <p:cNvSpPr>
            <a:spLocks noGrp="1"/>
          </p:cNvSpPr>
          <p:nvPr>
            <p:ph type="subTitle" idx="1"/>
          </p:nvPr>
        </p:nvSpPr>
        <p:spPr>
          <a:xfrm>
            <a:off x="257484" y="699297"/>
            <a:ext cx="8496944" cy="5544616"/>
          </a:xfrm>
        </p:spPr>
        <p:txBody>
          <a:bodyPr/>
          <a:lstStyle/>
          <a:p>
            <a:r>
              <a:rPr lang="en-US" sz="2200" b="1" dirty="0">
                <a:solidFill>
                  <a:schemeClr val="tx1"/>
                </a:solidFill>
                <a:latin typeface="+mj-lt"/>
              </a:rPr>
              <a:t>Values</a:t>
            </a:r>
          </a:p>
          <a:p>
            <a:pPr marL="914382" lvl="1" indent="-457200" algn="l">
              <a:buFont typeface="Arial" panose="020B0604020202020204" pitchFamily="34" charset="0"/>
              <a:buChar char="•"/>
            </a:pPr>
            <a:r>
              <a:rPr lang="en-US" sz="1800" dirty="0">
                <a:solidFill>
                  <a:schemeClr val="tx1"/>
                </a:solidFill>
                <a:latin typeface="+mj-lt"/>
              </a:rPr>
              <a:t>Whole of Systems / Economic Leadership / Revenue Growth</a:t>
            </a:r>
          </a:p>
          <a:p>
            <a:pPr marL="914382" lvl="1" indent="-457200" algn="l">
              <a:buFont typeface="Arial" panose="020B0604020202020204" pitchFamily="34" charset="0"/>
              <a:buChar char="•"/>
            </a:pPr>
            <a:r>
              <a:rPr lang="en-US" sz="1800" dirty="0">
                <a:solidFill>
                  <a:schemeClr val="tx1"/>
                </a:solidFill>
                <a:latin typeface="+mj-lt"/>
              </a:rPr>
              <a:t>Incubation / Employment / Entrepreneurship / Enterprise</a:t>
            </a:r>
          </a:p>
          <a:p>
            <a:pPr marL="914382" lvl="1" indent="-457200" algn="l">
              <a:buFont typeface="Arial" panose="020B0604020202020204" pitchFamily="34" charset="0"/>
              <a:buChar char="•"/>
            </a:pPr>
            <a:r>
              <a:rPr lang="en-US" sz="1800" dirty="0">
                <a:solidFill>
                  <a:schemeClr val="tx1"/>
                </a:solidFill>
                <a:latin typeface="+mj-lt"/>
              </a:rPr>
              <a:t>Learning and Knowledge Culture</a:t>
            </a:r>
          </a:p>
          <a:p>
            <a:pPr marL="914382" lvl="1" indent="-457200" algn="l">
              <a:buFont typeface="Arial" panose="020B0604020202020204" pitchFamily="34" charset="0"/>
              <a:buChar char="•"/>
            </a:pPr>
            <a:r>
              <a:rPr lang="en-US" sz="1800" dirty="0">
                <a:solidFill>
                  <a:schemeClr val="tx1"/>
                </a:solidFill>
                <a:latin typeface="+mj-lt"/>
              </a:rPr>
              <a:t>Born Local – Grow Global</a:t>
            </a:r>
          </a:p>
          <a:p>
            <a:pPr marL="914382" lvl="1" indent="-457200" algn="l">
              <a:buFont typeface="Arial" panose="020B0604020202020204" pitchFamily="34" charset="0"/>
              <a:buChar char="•"/>
            </a:pPr>
            <a:endParaRPr lang="en-US" sz="400" dirty="0">
              <a:solidFill>
                <a:schemeClr val="tx1"/>
              </a:solidFill>
              <a:latin typeface="+mj-lt"/>
            </a:endParaRPr>
          </a:p>
          <a:p>
            <a:r>
              <a:rPr lang="en-US" sz="2200" b="1" dirty="0">
                <a:solidFill>
                  <a:schemeClr val="tx1"/>
                </a:solidFill>
                <a:latin typeface="+mj-lt"/>
              </a:rPr>
              <a:t>Cooperative Strategy / Organisation Support</a:t>
            </a:r>
          </a:p>
          <a:p>
            <a:pPr marL="914382" lvl="1" indent="-457200" algn="l">
              <a:buFont typeface="Arial" panose="020B0604020202020204" pitchFamily="34" charset="0"/>
              <a:buChar char="•"/>
            </a:pPr>
            <a:r>
              <a:rPr lang="en-US" sz="1800" dirty="0">
                <a:solidFill>
                  <a:schemeClr val="tx1"/>
                </a:solidFill>
                <a:latin typeface="+mj-lt"/>
              </a:rPr>
              <a:t>Incubate and grow entrepreneurs / Indigenous business</a:t>
            </a:r>
          </a:p>
          <a:p>
            <a:pPr marL="914382" lvl="1" indent="-457200" algn="l">
              <a:buFont typeface="Arial" panose="020B0604020202020204" pitchFamily="34" charset="0"/>
              <a:buChar char="•"/>
            </a:pPr>
            <a:r>
              <a:rPr lang="en-US" sz="1800" dirty="0">
                <a:solidFill>
                  <a:schemeClr val="tx1"/>
                </a:solidFill>
                <a:latin typeface="+mj-lt"/>
              </a:rPr>
              <a:t>Knowledge / Research, Design, Development</a:t>
            </a:r>
          </a:p>
          <a:p>
            <a:pPr marL="914382" lvl="1" indent="-457200" algn="l">
              <a:buFont typeface="Arial" panose="020B0604020202020204" pitchFamily="34" charset="0"/>
              <a:buChar char="•"/>
            </a:pPr>
            <a:r>
              <a:rPr lang="en-US" sz="1800" dirty="0">
                <a:solidFill>
                  <a:schemeClr val="tx1"/>
                </a:solidFill>
                <a:latin typeface="+mj-lt"/>
              </a:rPr>
              <a:t>Workforce development / Employment investment</a:t>
            </a:r>
          </a:p>
          <a:p>
            <a:pPr marL="914382" lvl="1" indent="-457200" algn="l">
              <a:buFont typeface="Arial" panose="020B0604020202020204" pitchFamily="34" charset="0"/>
              <a:buChar char="•"/>
            </a:pPr>
            <a:endParaRPr lang="en-US" sz="400" dirty="0">
              <a:solidFill>
                <a:schemeClr val="tx1"/>
              </a:solidFill>
              <a:latin typeface="+mj-lt"/>
            </a:endParaRPr>
          </a:p>
          <a:p>
            <a:r>
              <a:rPr lang="en-US" sz="2200" b="1" dirty="0">
                <a:solidFill>
                  <a:schemeClr val="tx1"/>
                </a:solidFill>
                <a:latin typeface="+mj-lt"/>
              </a:rPr>
              <a:t>Tactical Opportunities</a:t>
            </a:r>
          </a:p>
          <a:p>
            <a:pPr marL="914382" lvl="1" indent="-457200" algn="l">
              <a:buFont typeface="Arial" panose="020B0604020202020204" pitchFamily="34" charset="0"/>
              <a:buChar char="•"/>
            </a:pPr>
            <a:r>
              <a:rPr lang="en-US" sz="1800" dirty="0">
                <a:solidFill>
                  <a:schemeClr val="tx1"/>
                </a:solidFill>
                <a:latin typeface="+mj-lt"/>
              </a:rPr>
              <a:t>Tech. </a:t>
            </a:r>
            <a:r>
              <a:rPr lang="en-US" sz="1800" dirty="0" err="1">
                <a:solidFill>
                  <a:schemeClr val="tx1"/>
                </a:solidFill>
                <a:latin typeface="+mj-lt"/>
              </a:rPr>
              <a:t>Innov</a:t>
            </a:r>
            <a:r>
              <a:rPr lang="en-US" sz="1800" dirty="0">
                <a:solidFill>
                  <a:schemeClr val="tx1"/>
                </a:solidFill>
                <a:latin typeface="+mj-lt"/>
              </a:rPr>
              <a:t>. ICT. Academies and Hubs [school / </a:t>
            </a:r>
            <a:r>
              <a:rPr lang="en-US" sz="1800" dirty="0" err="1">
                <a:solidFill>
                  <a:schemeClr val="tx1"/>
                </a:solidFill>
                <a:latin typeface="+mj-lt"/>
              </a:rPr>
              <a:t>marae</a:t>
            </a:r>
            <a:r>
              <a:rPr lang="en-US" sz="1800" dirty="0">
                <a:solidFill>
                  <a:schemeClr val="tx1"/>
                </a:solidFill>
                <a:latin typeface="+mj-lt"/>
              </a:rPr>
              <a:t> / business]</a:t>
            </a:r>
          </a:p>
          <a:p>
            <a:pPr marL="914382" lvl="1" indent="-457200" algn="l">
              <a:buFont typeface="Arial" panose="020B0604020202020204" pitchFamily="34" charset="0"/>
              <a:buChar char="•"/>
            </a:pPr>
            <a:r>
              <a:rPr lang="en-US" sz="1800" dirty="0">
                <a:solidFill>
                  <a:schemeClr val="tx1"/>
                </a:solidFill>
                <a:latin typeface="+mj-lt"/>
              </a:rPr>
              <a:t>Products and Services [education / health / justice]</a:t>
            </a:r>
          </a:p>
          <a:p>
            <a:pPr marL="914382" lvl="1" indent="-457200" algn="l">
              <a:buFont typeface="Arial" panose="020B0604020202020204" pitchFamily="34" charset="0"/>
              <a:buChar char="•"/>
            </a:pPr>
            <a:r>
              <a:rPr lang="en-US" sz="1800" dirty="0">
                <a:solidFill>
                  <a:schemeClr val="tx1"/>
                </a:solidFill>
                <a:latin typeface="+mj-lt"/>
              </a:rPr>
              <a:t>Marketing and Sales Hubs / Indigenous Cloud / Broadcasting</a:t>
            </a:r>
          </a:p>
          <a:p>
            <a:pPr marL="914382" lvl="1" indent="-457200" algn="l">
              <a:buFont typeface="Arial" panose="020B0604020202020204" pitchFamily="34" charset="0"/>
              <a:buChar char="•"/>
            </a:pPr>
            <a:endParaRPr lang="en-US" sz="400" dirty="0">
              <a:solidFill>
                <a:schemeClr val="tx1"/>
              </a:solidFill>
              <a:latin typeface="+mj-lt"/>
            </a:endParaRPr>
          </a:p>
          <a:p>
            <a:r>
              <a:rPr lang="en-US" sz="2200" b="1" dirty="0">
                <a:solidFill>
                  <a:schemeClr val="tx1"/>
                </a:solidFill>
                <a:latin typeface="+mj-lt"/>
              </a:rPr>
              <a:t>Outcomes &amp; Benefits</a:t>
            </a:r>
          </a:p>
          <a:p>
            <a:pPr marL="914382" lvl="1" indent="-457200" algn="l">
              <a:buFont typeface="Arial" panose="020B0604020202020204" pitchFamily="34" charset="0"/>
              <a:buChar char="•"/>
            </a:pPr>
            <a:r>
              <a:rPr lang="en-US" sz="1800" dirty="0">
                <a:solidFill>
                  <a:schemeClr val="tx1"/>
                </a:solidFill>
                <a:latin typeface="+mj-lt"/>
              </a:rPr>
              <a:t>Thriving Indigenous business – locally and internationally</a:t>
            </a:r>
          </a:p>
          <a:p>
            <a:pPr marL="914382" lvl="1" indent="-457200" algn="l">
              <a:buFont typeface="Arial" panose="020B0604020202020204" pitchFamily="34" charset="0"/>
              <a:buChar char="•"/>
            </a:pPr>
            <a:r>
              <a:rPr lang="en-US" sz="1800" dirty="0">
                <a:solidFill>
                  <a:schemeClr val="tx1"/>
                </a:solidFill>
                <a:latin typeface="+mj-lt"/>
              </a:rPr>
              <a:t>Thousands of Indigenous employed in the Sector</a:t>
            </a:r>
          </a:p>
          <a:p>
            <a:pPr marL="914382" lvl="1" indent="-457200" algn="l">
              <a:buFont typeface="Arial" panose="020B0604020202020204" pitchFamily="34" charset="0"/>
              <a:buChar char="•"/>
            </a:pPr>
            <a:r>
              <a:rPr lang="en-US" sz="1800" dirty="0">
                <a:solidFill>
                  <a:schemeClr val="tx1"/>
                </a:solidFill>
                <a:latin typeface="+mj-lt"/>
              </a:rPr>
              <a:t>Excellent R &amp; D / Knowledge economy / Thousands of products / services</a:t>
            </a:r>
            <a:endParaRPr lang="en-NZ" sz="1800" dirty="0">
              <a:solidFill>
                <a:schemeClr val="tx1"/>
              </a:solidFill>
              <a:latin typeface="+mj-lt"/>
            </a:endParaRPr>
          </a:p>
        </p:txBody>
      </p:sp>
      <p:pic>
        <p:nvPicPr>
          <p:cNvPr id="4" name="Picture 3"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39529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encrypted-tbn3.gstatic.com/images?q=tbn:ANd9GcRmrg39gqvIX-VDbmKXs1hf_6PBzrl6Lh2nNFr_hcU1D3amsqJgr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31287"/>
            <a:ext cx="6467347" cy="46195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7544" y="231819"/>
            <a:ext cx="2165291" cy="707886"/>
          </a:xfrm>
          <a:prstGeom prst="rect">
            <a:avLst/>
          </a:prstGeom>
        </p:spPr>
        <p:txBody>
          <a:bodyPr wrap="square">
            <a:spAutoFit/>
          </a:bodyPr>
          <a:lstStyle/>
          <a:p>
            <a:r>
              <a:rPr lang="en-US" sz="4000" b="1" dirty="0" err="1"/>
              <a:t>Rawa</a:t>
            </a:r>
            <a:endParaRPr lang="en-US" sz="4000" b="1" dirty="0"/>
          </a:p>
        </p:txBody>
      </p:sp>
      <p:pic>
        <p:nvPicPr>
          <p:cNvPr id="7174" name="Picture 6" descr="https://encrypted-tbn0.gstatic.com/images?q=tbn:ANd9GcTLbNgeJ6QvdagIMRqzqC8PHv88j19IHlFNl6JP0YtFOvSBPfR4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361838"/>
            <a:ext cx="6006117" cy="240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941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71400"/>
            <a:ext cx="7043208" cy="1080120"/>
          </a:xfrm>
        </p:spPr>
        <p:txBody>
          <a:bodyPr/>
          <a:lstStyle/>
          <a:p>
            <a:pPr algn="ctr"/>
            <a:r>
              <a:rPr lang="en-US" b="1" dirty="0" err="1">
                <a:solidFill>
                  <a:schemeClr val="tx1"/>
                </a:solidFill>
              </a:rPr>
              <a:t>Rawa</a:t>
            </a:r>
            <a:r>
              <a:rPr lang="en-US" dirty="0">
                <a:solidFill>
                  <a:schemeClr val="tx1"/>
                </a:solidFill>
              </a:rPr>
              <a:t> - Achievement </a:t>
            </a:r>
            <a:endParaRPr lang="en-NZ" sz="3600" dirty="0">
              <a:solidFill>
                <a:schemeClr val="tx1"/>
              </a:solidFill>
            </a:endParaRPr>
          </a:p>
        </p:txBody>
      </p:sp>
      <p:sp>
        <p:nvSpPr>
          <p:cNvPr id="3" name="Subtitle 2"/>
          <p:cNvSpPr>
            <a:spLocks noGrp="1"/>
          </p:cNvSpPr>
          <p:nvPr>
            <p:ph type="subTitle" idx="1"/>
          </p:nvPr>
        </p:nvSpPr>
        <p:spPr>
          <a:xfrm>
            <a:off x="323528" y="692696"/>
            <a:ext cx="8496944" cy="6165304"/>
          </a:xfrm>
        </p:spPr>
        <p:txBody>
          <a:bodyPr/>
          <a:lstStyle/>
          <a:p>
            <a:r>
              <a:rPr lang="en-US" sz="2200" b="1" dirty="0">
                <a:solidFill>
                  <a:schemeClr val="tx1"/>
                </a:solidFill>
                <a:latin typeface="+mj-lt"/>
              </a:rPr>
              <a:t>Values</a:t>
            </a:r>
          </a:p>
          <a:p>
            <a:pPr marL="914382" lvl="1" indent="-457200" algn="l">
              <a:buFont typeface="Arial" panose="020B0604020202020204" pitchFamily="34" charset="0"/>
              <a:buChar char="•"/>
            </a:pPr>
            <a:r>
              <a:rPr lang="en-US" sz="2000" dirty="0">
                <a:solidFill>
                  <a:schemeClr val="tx1"/>
                </a:solidFill>
                <a:latin typeface="+mj-lt"/>
              </a:rPr>
              <a:t>From consumer to owner / Ethical production</a:t>
            </a:r>
          </a:p>
          <a:p>
            <a:pPr marL="914382" lvl="1" indent="-457200" algn="l">
              <a:buFont typeface="Arial" panose="020B0604020202020204" pitchFamily="34" charset="0"/>
              <a:buChar char="•"/>
            </a:pPr>
            <a:r>
              <a:rPr lang="en-US" sz="2000" dirty="0">
                <a:solidFill>
                  <a:schemeClr val="tx1"/>
                </a:solidFill>
                <a:latin typeface="+mj-lt"/>
              </a:rPr>
              <a:t>Solid asset foundation / Quality capital goods</a:t>
            </a:r>
          </a:p>
          <a:p>
            <a:pPr marL="914382" lvl="1" indent="-457200" algn="l">
              <a:buFont typeface="Arial" panose="020B0604020202020204" pitchFamily="34" charset="0"/>
              <a:buChar char="•"/>
            </a:pPr>
            <a:r>
              <a:rPr lang="en-US" sz="2000" dirty="0">
                <a:solidFill>
                  <a:schemeClr val="tx1"/>
                </a:solidFill>
                <a:latin typeface="+mj-lt"/>
              </a:rPr>
              <a:t>Future proofing / Sustain growth / Indigenous endowment anchor</a:t>
            </a:r>
          </a:p>
          <a:p>
            <a:pPr lvl="1" algn="l"/>
            <a:endParaRPr lang="en-US" sz="1000" dirty="0">
              <a:solidFill>
                <a:schemeClr val="tx1"/>
              </a:solidFill>
              <a:latin typeface="+mj-lt"/>
            </a:endParaRPr>
          </a:p>
          <a:p>
            <a:r>
              <a:rPr lang="en-US" sz="2200" b="1" dirty="0">
                <a:solidFill>
                  <a:schemeClr val="tx1"/>
                </a:solidFill>
                <a:latin typeface="+mj-lt"/>
              </a:rPr>
              <a:t>Cooperative Strategy / Organisation Support</a:t>
            </a:r>
          </a:p>
          <a:p>
            <a:pPr marL="914382" lvl="1" indent="-457200" algn="l">
              <a:buFont typeface="Arial" panose="020B0604020202020204" pitchFamily="34" charset="0"/>
              <a:buChar char="•"/>
            </a:pPr>
            <a:r>
              <a:rPr lang="en-US" sz="2000" dirty="0">
                <a:solidFill>
                  <a:schemeClr val="tx1"/>
                </a:solidFill>
                <a:latin typeface="+mj-lt"/>
              </a:rPr>
              <a:t>Build assets portfolio / build infrastructure</a:t>
            </a:r>
          </a:p>
          <a:p>
            <a:pPr marL="914382" lvl="1" indent="-457200" algn="l">
              <a:buFont typeface="Arial" panose="020B0604020202020204" pitchFamily="34" charset="0"/>
              <a:buChar char="•"/>
            </a:pPr>
            <a:r>
              <a:rPr lang="en-US" sz="2000" dirty="0">
                <a:solidFill>
                  <a:schemeClr val="tx1"/>
                </a:solidFill>
                <a:latin typeface="+mj-lt"/>
              </a:rPr>
              <a:t>Tech </a:t>
            </a:r>
            <a:r>
              <a:rPr lang="en-US" sz="2000" dirty="0" err="1">
                <a:solidFill>
                  <a:schemeClr val="tx1"/>
                </a:solidFill>
                <a:latin typeface="+mj-lt"/>
              </a:rPr>
              <a:t>Centres</a:t>
            </a:r>
            <a:r>
              <a:rPr lang="en-US" sz="2000" dirty="0">
                <a:solidFill>
                  <a:schemeClr val="tx1"/>
                </a:solidFill>
                <a:latin typeface="+mj-lt"/>
              </a:rPr>
              <a:t> / Property / Broadband / Spectrum /</a:t>
            </a:r>
            <a:r>
              <a:rPr lang="en-US" sz="2000" dirty="0" err="1">
                <a:solidFill>
                  <a:schemeClr val="tx1"/>
                </a:solidFill>
                <a:latin typeface="+mj-lt"/>
              </a:rPr>
              <a:t>Fibre</a:t>
            </a:r>
            <a:endParaRPr lang="en-US" sz="2000" dirty="0">
              <a:solidFill>
                <a:schemeClr val="tx1"/>
              </a:solidFill>
              <a:latin typeface="+mj-lt"/>
            </a:endParaRPr>
          </a:p>
          <a:p>
            <a:pPr marL="914382" lvl="1" indent="-457200" algn="l">
              <a:buFont typeface="Arial" panose="020B0604020202020204" pitchFamily="34" charset="0"/>
              <a:buChar char="•"/>
            </a:pPr>
            <a:r>
              <a:rPr lang="en-US" sz="2000" dirty="0">
                <a:solidFill>
                  <a:schemeClr val="tx1"/>
                </a:solidFill>
                <a:latin typeface="+mj-lt"/>
              </a:rPr>
              <a:t>Data </a:t>
            </a:r>
            <a:r>
              <a:rPr lang="en-US" sz="2000" dirty="0" err="1">
                <a:solidFill>
                  <a:schemeClr val="tx1"/>
                </a:solidFill>
                <a:latin typeface="+mj-lt"/>
              </a:rPr>
              <a:t>Centres</a:t>
            </a:r>
            <a:r>
              <a:rPr lang="en-US" sz="2000" dirty="0">
                <a:solidFill>
                  <a:schemeClr val="tx1"/>
                </a:solidFill>
                <a:latin typeface="+mj-lt"/>
              </a:rPr>
              <a:t> / Content delivery networks</a:t>
            </a:r>
          </a:p>
          <a:p>
            <a:pPr lvl="1" algn="l"/>
            <a:endParaRPr lang="en-US" sz="1000" dirty="0">
              <a:solidFill>
                <a:schemeClr val="tx1"/>
              </a:solidFill>
              <a:latin typeface="+mj-lt"/>
            </a:endParaRPr>
          </a:p>
          <a:p>
            <a:r>
              <a:rPr lang="en-US" sz="2200" b="1" dirty="0">
                <a:solidFill>
                  <a:schemeClr val="tx1"/>
                </a:solidFill>
                <a:latin typeface="+mj-lt"/>
              </a:rPr>
              <a:t>Tactical Opportunities</a:t>
            </a:r>
          </a:p>
          <a:p>
            <a:pPr marL="914382" lvl="1" indent="-457200" algn="l">
              <a:buFont typeface="Arial" panose="020B0604020202020204" pitchFamily="34" charset="0"/>
              <a:buChar char="•"/>
            </a:pPr>
            <a:r>
              <a:rPr lang="en-US" sz="2000" dirty="0">
                <a:solidFill>
                  <a:schemeClr val="tx1"/>
                </a:solidFill>
                <a:latin typeface="+mj-lt"/>
              </a:rPr>
              <a:t>Create &amp; consolidate Indigenous content</a:t>
            </a:r>
          </a:p>
          <a:p>
            <a:pPr marL="914382" lvl="1" indent="-457200" algn="l">
              <a:buFont typeface="Arial" panose="020B0604020202020204" pitchFamily="34" charset="0"/>
              <a:buChar char="•"/>
            </a:pPr>
            <a:r>
              <a:rPr lang="en-US" sz="2000" dirty="0">
                <a:solidFill>
                  <a:schemeClr val="tx1"/>
                </a:solidFill>
                <a:latin typeface="+mj-lt"/>
              </a:rPr>
              <a:t>Indigenous start-up / incubator / kick-starter</a:t>
            </a:r>
          </a:p>
          <a:p>
            <a:pPr marL="914382" lvl="1" indent="-457200" algn="l">
              <a:buFont typeface="Arial" panose="020B0604020202020204" pitchFamily="34" charset="0"/>
              <a:buChar char="•"/>
            </a:pPr>
            <a:endParaRPr lang="en-US" sz="1000" dirty="0">
              <a:solidFill>
                <a:schemeClr val="tx1"/>
              </a:solidFill>
              <a:latin typeface="+mj-lt"/>
            </a:endParaRPr>
          </a:p>
          <a:p>
            <a:r>
              <a:rPr lang="en-US" sz="2200" b="1" dirty="0">
                <a:solidFill>
                  <a:schemeClr val="tx1"/>
                </a:solidFill>
                <a:latin typeface="+mj-lt"/>
              </a:rPr>
              <a:t>Outcomes &amp; Benefits</a:t>
            </a:r>
          </a:p>
          <a:p>
            <a:pPr marL="914382" lvl="1" indent="-457200" algn="l">
              <a:buFont typeface="Arial" panose="020B0604020202020204" pitchFamily="34" charset="0"/>
              <a:buChar char="•"/>
            </a:pPr>
            <a:r>
              <a:rPr lang="en-US" sz="2000" dirty="0">
                <a:solidFill>
                  <a:schemeClr val="tx1"/>
                </a:solidFill>
                <a:latin typeface="+mj-lt"/>
              </a:rPr>
              <a:t>Solid and resilient assets foundation</a:t>
            </a:r>
          </a:p>
          <a:p>
            <a:pPr marL="914382" lvl="1" indent="-457200" algn="l">
              <a:buFont typeface="Arial" panose="020B0604020202020204" pitchFamily="34" charset="0"/>
              <a:buChar char="•"/>
            </a:pPr>
            <a:r>
              <a:rPr lang="en-US" sz="2000" dirty="0">
                <a:solidFill>
                  <a:schemeClr val="tx1"/>
                </a:solidFill>
                <a:latin typeface="+mj-lt"/>
              </a:rPr>
              <a:t>Certainty of business and employment growth</a:t>
            </a:r>
          </a:p>
          <a:p>
            <a:pPr marL="914382" lvl="1" indent="-457200" algn="l">
              <a:buFont typeface="Arial" panose="020B0604020202020204" pitchFamily="34" charset="0"/>
              <a:buChar char="•"/>
            </a:pPr>
            <a:r>
              <a:rPr lang="en-US" sz="2000" dirty="0">
                <a:solidFill>
                  <a:schemeClr val="tx1"/>
                </a:solidFill>
                <a:latin typeface="+mj-lt"/>
              </a:rPr>
              <a:t>Intergenerational benefits and succession</a:t>
            </a:r>
            <a:endParaRPr lang="en-NZ" sz="2000" dirty="0">
              <a:solidFill>
                <a:schemeClr val="tx1"/>
              </a:solidFill>
              <a:latin typeface="+mj-lt"/>
            </a:endParaRPr>
          </a:p>
        </p:txBody>
      </p:sp>
      <p:pic>
        <p:nvPicPr>
          <p:cNvPr id="4" name="Picture 3"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8734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C:\Users\Kingi\Documents\mitc\PIX FOR POSTER\Wallpaper Pou Kapua - Marae Atea i Te Rangi PLAIN 1024x768 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3528" y="204331"/>
            <a:ext cx="3168352" cy="1323439"/>
          </a:xfrm>
          <a:prstGeom prst="rect">
            <a:avLst/>
          </a:prstGeom>
        </p:spPr>
        <p:txBody>
          <a:bodyPr wrap="square">
            <a:spAutoFit/>
          </a:bodyPr>
          <a:lstStyle/>
          <a:p>
            <a:r>
              <a:rPr lang="en-US" sz="4000" b="1" dirty="0">
                <a:solidFill>
                  <a:schemeClr val="bg1"/>
                </a:solidFill>
              </a:rPr>
              <a:t> Rangatira   Leadership</a:t>
            </a:r>
            <a:endParaRPr lang="en-NZ" sz="4000" dirty="0">
              <a:solidFill>
                <a:schemeClr val="bg1"/>
              </a:solidFill>
            </a:endParaRPr>
          </a:p>
        </p:txBody>
      </p:sp>
      <p:sp>
        <p:nvSpPr>
          <p:cNvPr id="2" name="Footer Placeholder 1"/>
          <p:cNvSpPr>
            <a:spLocks noGrp="1"/>
          </p:cNvSpPr>
          <p:nvPr>
            <p:ph type="ftr" sz="quarter" idx="11"/>
          </p:nvPr>
        </p:nvSpPr>
        <p:spPr/>
        <p:txBody>
          <a:bodyPr/>
          <a:lstStyle/>
          <a:p>
            <a:r>
              <a:rPr kumimoji="0" lang="pl-PL"/>
              <a:t>HAKAMANA - Wolfgramm-Kingi September 2015</a:t>
            </a:r>
            <a:endParaRPr kumimoji="0" lang="en-US"/>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59</a:t>
            </a:fld>
            <a:endParaRPr kumimoji="0" lang="en-US"/>
          </a:p>
        </p:txBody>
      </p:sp>
    </p:spTree>
    <p:extLst>
      <p:ext uri="{BB962C8B-B14F-4D97-AF65-F5344CB8AC3E}">
        <p14:creationId xmlns:p14="http://schemas.microsoft.com/office/powerpoint/2010/main" val="1932272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27262157"/>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679881" y="0"/>
            <a:ext cx="8352159" cy="696044"/>
          </a:xfrm>
        </p:spPr>
        <p:txBody>
          <a:bodyPr>
            <a:normAutofit/>
          </a:bodyPr>
          <a:lstStyle/>
          <a:p>
            <a:r>
              <a:rPr lang="en-NZ" altLang="en-US" sz="3600" dirty="0">
                <a:solidFill>
                  <a:schemeClr val="tx1"/>
                </a:solidFill>
                <a:latin typeface="Copperplate Gothic Bold" panose="020E0705020206020404" pitchFamily="34" charset="0"/>
                <a:ea typeface="+mn-ea"/>
                <a:cs typeface="+mn-cs"/>
              </a:rPr>
              <a:t>HAKAMANA</a:t>
            </a: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65080" y="1649832"/>
            <a:ext cx="539725" cy="369332"/>
          </a:xfrm>
          <a:prstGeom prst="rect">
            <a:avLst/>
          </a:prstGeom>
          <a:noFill/>
        </p:spPr>
        <p:txBody>
          <a:bodyPr wrap="square" rtlCol="0">
            <a:spAutoFit/>
          </a:bodyPr>
          <a:lstStyle/>
          <a:p>
            <a:r>
              <a:rPr lang="en-NZ" b="1" dirty="0">
                <a:solidFill>
                  <a:srgbClr val="C00000"/>
                </a:solidFill>
                <a:latin typeface="+mj-lt"/>
              </a:rPr>
              <a:t>IO</a:t>
            </a:r>
          </a:p>
        </p:txBody>
      </p:sp>
      <p:sp>
        <p:nvSpPr>
          <p:cNvPr id="14" name="TextBox 13"/>
          <p:cNvSpPr txBox="1"/>
          <p:nvPr/>
        </p:nvSpPr>
        <p:spPr>
          <a:xfrm>
            <a:off x="4425578" y="6021288"/>
            <a:ext cx="539725" cy="369332"/>
          </a:xfrm>
          <a:prstGeom prst="rect">
            <a:avLst/>
          </a:prstGeom>
          <a:noFill/>
        </p:spPr>
        <p:txBody>
          <a:bodyPr wrap="square" rtlCol="0">
            <a:spAutoFit/>
          </a:bodyPr>
          <a:lstStyle/>
          <a:p>
            <a:r>
              <a:rPr lang="en-NZ" b="1" dirty="0">
                <a:solidFill>
                  <a:srgbClr val="C00000"/>
                </a:solidFill>
                <a:latin typeface="+mj-lt"/>
              </a:rPr>
              <a:t>EA</a:t>
            </a: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a:solidFill>
                  <a:srgbClr val="C00000"/>
                </a:solidFill>
                <a:latin typeface="+mj-lt"/>
              </a:rPr>
              <a:t>AU</a:t>
            </a: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a:solidFill>
                  <a:srgbClr val="C00000"/>
                </a:solidFill>
                <a:latin typeface="+mj-lt"/>
              </a:rPr>
              <a:t>UI</a:t>
            </a:r>
          </a:p>
        </p:txBody>
      </p:sp>
      <p:sp>
        <p:nvSpPr>
          <p:cNvPr id="17" name="TextBox 16"/>
          <p:cNvSpPr txBox="1"/>
          <p:nvPr/>
        </p:nvSpPr>
        <p:spPr>
          <a:xfrm>
            <a:off x="5373484" y="4024166"/>
            <a:ext cx="539725" cy="369332"/>
          </a:xfrm>
          <a:prstGeom prst="rect">
            <a:avLst/>
          </a:prstGeom>
          <a:noFill/>
        </p:spPr>
        <p:txBody>
          <a:bodyPr wrap="square" rtlCol="0">
            <a:spAutoFit/>
          </a:bodyPr>
          <a:lstStyle/>
          <a:p>
            <a:r>
              <a:rPr lang="en-NZ" b="1" dirty="0">
                <a:solidFill>
                  <a:srgbClr val="C00000"/>
                </a:solidFill>
                <a:latin typeface="+mj-lt"/>
              </a:rPr>
              <a:t>OE</a:t>
            </a:r>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 Box 5"/>
          <p:cNvSpPr txBox="1"/>
          <p:nvPr/>
        </p:nvSpPr>
        <p:spPr>
          <a:xfrm>
            <a:off x="5899623" y="829288"/>
            <a:ext cx="2776833" cy="8205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Bef>
                <a:spcPct val="0"/>
              </a:spcBef>
              <a:spcAft>
                <a:spcPts val="0"/>
              </a:spcAft>
              <a:defRPr/>
            </a:pPr>
            <a:r>
              <a:rPr lang="en-NZ" sz="1600" b="1" cap="small" dirty="0">
                <a:solidFill>
                  <a:srgbClr val="C00000"/>
                </a:solidFill>
                <a:latin typeface="Calibri" pitchFamily="34" charset="0"/>
                <a:ea typeface="Calibri" pitchFamily="34" charset="0"/>
                <a:cs typeface="Times New Roman" pitchFamily="18" charset="0"/>
              </a:rPr>
              <a:t>Aroha</a:t>
            </a:r>
            <a:r>
              <a:rPr lang="en-NZ" sz="1400" b="1" dirty="0">
                <a:solidFill>
                  <a:schemeClr val="tx1"/>
                </a:solidFill>
                <a:latin typeface="Calibri" pitchFamily="34" charset="0"/>
                <a:ea typeface="Calibri" pitchFamily="34" charset="0"/>
                <a:cs typeface="Times New Roman" pitchFamily="18" charset="0"/>
              </a:rPr>
              <a:t> / Care &amp; Compassion</a:t>
            </a:r>
          </a:p>
          <a:p>
            <a:pPr>
              <a:lnSpc>
                <a:spcPct val="115000"/>
              </a:lnSpc>
              <a:spcBef>
                <a:spcPct val="0"/>
              </a:spcBef>
              <a:spcAft>
                <a:spcPts val="0"/>
              </a:spcAft>
              <a:defRPr/>
            </a:pPr>
            <a:r>
              <a:rPr lang="en-NZ" sz="1300" b="1" dirty="0">
                <a:solidFill>
                  <a:srgbClr val="042655"/>
                </a:solidFill>
                <a:latin typeface="Calibri" pitchFamily="34" charset="0"/>
                <a:ea typeface="Calibri" pitchFamily="34" charset="0"/>
                <a:cs typeface="Times New Roman" pitchFamily="18" charset="0"/>
              </a:rPr>
              <a:t>Values; Wairua; Ethics; Concepts </a:t>
            </a:r>
            <a:r>
              <a:rPr lang="en-NZ" sz="1300" b="1" i="1" dirty="0">
                <a:solidFill>
                  <a:srgbClr val="7030A0"/>
                </a:solidFill>
                <a:latin typeface="Calibri" pitchFamily="34" charset="0"/>
                <a:ea typeface="Calibri" pitchFamily="34" charset="0"/>
                <a:cs typeface="Times New Roman" pitchFamily="18" charset="0"/>
              </a:rPr>
              <a:t>Share Vision; Co-create ethical space</a:t>
            </a:r>
          </a:p>
          <a:p>
            <a:pPr>
              <a:lnSpc>
                <a:spcPct val="115000"/>
              </a:lnSpc>
              <a:spcAft>
                <a:spcPts val="1100"/>
              </a:spcAft>
              <a:defRPr/>
            </a:pPr>
            <a:endParaRPr lang="en-NZ" sz="1100" dirty="0">
              <a:solidFill>
                <a:srgbClr val="042655"/>
              </a:solidFill>
              <a:ea typeface="Calibri"/>
              <a:cs typeface="Times New Roman"/>
            </a:endParaRPr>
          </a:p>
          <a:p>
            <a:pPr>
              <a:lnSpc>
                <a:spcPct val="115000"/>
              </a:lnSpc>
              <a:spcAft>
                <a:spcPts val="1100"/>
              </a:spcAft>
              <a:defRPr/>
            </a:pPr>
            <a:r>
              <a:rPr lang="en-NZ" sz="1100" dirty="0">
                <a:solidFill>
                  <a:srgbClr val="042655"/>
                </a:solidFill>
                <a:ea typeface="Calibri"/>
                <a:cs typeface="Times New Roman"/>
              </a:rPr>
              <a:t> </a:t>
            </a:r>
          </a:p>
        </p:txBody>
      </p:sp>
      <p:sp>
        <p:nvSpPr>
          <p:cNvPr id="34" name="Text Box 8"/>
          <p:cNvSpPr txBox="1">
            <a:spLocks noChangeArrowheads="1"/>
          </p:cNvSpPr>
          <p:nvPr/>
        </p:nvSpPr>
        <p:spPr bwMode="auto">
          <a:xfrm>
            <a:off x="7415937" y="2465195"/>
            <a:ext cx="1728063" cy="1801033"/>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a:solidFill>
                  <a:srgbClr val="C00000"/>
                </a:solidFill>
                <a:ea typeface="Calibri" pitchFamily="34" charset="0"/>
                <a:cs typeface="Times New Roman" pitchFamily="18" charset="0"/>
              </a:rPr>
              <a:t>Tikanga</a:t>
            </a:r>
            <a:r>
              <a:rPr lang="en-NZ" altLang="en-US" sz="1400" b="1" dirty="0">
                <a:ea typeface="Calibri" pitchFamily="34" charset="0"/>
                <a:cs typeface="Times New Roman" pitchFamily="18" charset="0"/>
              </a:rPr>
              <a:t> /  Ethical Integrity</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Whanaungatanga</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Connect; Collaborate</a:t>
            </a:r>
          </a:p>
          <a:p>
            <a:pPr>
              <a:lnSpc>
                <a:spcPct val="115000"/>
              </a:lnSpc>
              <a:spcBef>
                <a:spcPct val="0"/>
              </a:spcBef>
              <a:buClrTx/>
              <a:buSzTx/>
              <a:buFontTx/>
              <a:buNone/>
            </a:pPr>
            <a:r>
              <a:rPr lang="en-NZ" altLang="en-US" sz="1300" b="1" dirty="0" err="1">
                <a:solidFill>
                  <a:srgbClr val="042655"/>
                </a:solidFill>
                <a:ea typeface="Calibri" pitchFamily="34" charset="0"/>
                <a:cs typeface="Times New Roman" pitchFamily="18" charset="0"/>
              </a:rPr>
              <a:t>Whakapono</a:t>
            </a:r>
            <a:r>
              <a:rPr lang="en-NZ" altLang="en-US" sz="1300" b="1" dirty="0">
                <a:solidFill>
                  <a:srgbClr val="042655"/>
                </a:solidFill>
                <a:ea typeface="Calibri" pitchFamily="34" charset="0"/>
                <a:cs typeface="Times New Roman" pitchFamily="18" charset="0"/>
              </a:rPr>
              <a:t>; Respect; Genuine Partnerships </a:t>
            </a:r>
            <a:r>
              <a:rPr lang="en-NZ" altLang="en-US" sz="1300" b="1" i="1" dirty="0">
                <a:solidFill>
                  <a:srgbClr val="7030A0"/>
                </a:solidFill>
                <a:ea typeface="Calibri" pitchFamily="34" charset="0"/>
                <a:cs typeface="Times New Roman" pitchFamily="18" charset="0"/>
              </a:rPr>
              <a:t>Co-create / co-design / plan / strategise</a:t>
            </a:r>
          </a:p>
        </p:txBody>
      </p:sp>
      <p:sp>
        <p:nvSpPr>
          <p:cNvPr id="35" name="Text Box 9"/>
          <p:cNvSpPr txBox="1">
            <a:spLocks noChangeArrowheads="1"/>
          </p:cNvSpPr>
          <p:nvPr/>
        </p:nvSpPr>
        <p:spPr bwMode="auto">
          <a:xfrm>
            <a:off x="6660232" y="4970270"/>
            <a:ext cx="2555776" cy="1235684"/>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err="1">
                <a:solidFill>
                  <a:srgbClr val="C00000"/>
                </a:solidFill>
                <a:ea typeface="Calibri" pitchFamily="34" charset="0"/>
                <a:cs typeface="Times New Roman" pitchFamily="18" charset="0"/>
              </a:rPr>
              <a:t>Manaakitanga</a:t>
            </a:r>
            <a:r>
              <a:rPr lang="en-NZ" altLang="en-US" sz="1400" b="1" dirty="0">
                <a:ea typeface="Calibri" pitchFamily="34" charset="0"/>
                <a:cs typeface="Times New Roman" pitchFamily="18" charset="0"/>
              </a:rPr>
              <a:t> / Generosity </a:t>
            </a:r>
            <a:r>
              <a:rPr lang="en-NZ" altLang="en-US" sz="1300" b="1" dirty="0">
                <a:solidFill>
                  <a:srgbClr val="042655"/>
                </a:solidFill>
                <a:ea typeface="Calibri" pitchFamily="34" charset="0"/>
                <a:cs typeface="Times New Roman" pitchFamily="18" charset="0"/>
              </a:rPr>
              <a:t>Guardianship</a:t>
            </a:r>
            <a:r>
              <a:rPr lang="en-NZ" altLang="en-US" sz="1300" b="1" dirty="0">
                <a:ea typeface="Calibri" pitchFamily="34" charset="0"/>
                <a:cs typeface="Times New Roman" pitchFamily="18" charset="0"/>
              </a:rPr>
              <a:t>; </a:t>
            </a:r>
            <a:r>
              <a:rPr lang="en-NZ" altLang="en-US" sz="1300" b="1" dirty="0">
                <a:solidFill>
                  <a:srgbClr val="042655"/>
                </a:solidFill>
                <a:ea typeface="Calibri" pitchFamily="34" charset="0"/>
                <a:cs typeface="Times New Roman" pitchFamily="18" charset="0"/>
              </a:rPr>
              <a:t>Activate; Support; Implement; Real Engagement;     Meaningful participation                      </a:t>
            </a:r>
            <a:r>
              <a:rPr lang="en-NZ" altLang="en-US" sz="1300" b="1" i="1" dirty="0">
                <a:solidFill>
                  <a:srgbClr val="7030A0"/>
                </a:solidFill>
                <a:ea typeface="Calibri" pitchFamily="34" charset="0"/>
                <a:cs typeface="Times New Roman" pitchFamily="18" charset="0"/>
              </a:rPr>
              <a:t>Provide / Operationalise / Deliver</a:t>
            </a:r>
          </a:p>
        </p:txBody>
      </p:sp>
      <p:sp>
        <p:nvSpPr>
          <p:cNvPr id="39" name="Title 1"/>
          <p:cNvSpPr txBox="1">
            <a:spLocks/>
          </p:cNvSpPr>
          <p:nvPr/>
        </p:nvSpPr>
        <p:spPr>
          <a:xfrm>
            <a:off x="3954754" y="61149"/>
            <a:ext cx="5357744" cy="198025"/>
          </a:xfrm>
          <a:prstGeom prst="rect">
            <a:avLst/>
          </a:prstGeom>
        </p:spPr>
        <p:txBody>
          <a:bodyPr vert="horz" lIns="0" rIns="0" bIns="0" anchor="ctr" anchorCtr="0">
            <a:noAutofit/>
          </a:bodyPr>
          <a:lstStyle>
            <a:lvl1pPr algn="l" rtl="0" eaLnBrk="1" latinLnBrk="0" hangingPunct="1">
              <a:lnSpc>
                <a:spcPct val="90000"/>
              </a:lnSpc>
              <a:spcBef>
                <a:spcPct val="0"/>
              </a:spcBef>
              <a:buNone/>
              <a:defRPr kumimoji="0" sz="5400" b="0" kern="1200">
                <a:ln>
                  <a:noFill/>
                </a:ln>
                <a:solidFill>
                  <a:schemeClr val="tx2"/>
                </a:solidFill>
                <a:effectLst/>
                <a:latin typeface="+mj-lt"/>
                <a:ea typeface="+mj-ea"/>
                <a:cs typeface="+mj-cs"/>
              </a:defRPr>
            </a:lvl1pPr>
          </a:lstStyle>
          <a:p>
            <a:pPr algn="ctr"/>
            <a:endParaRPr lang="en-NZ" dirty="0">
              <a:solidFill>
                <a:schemeClr val="tx1"/>
              </a:solidFill>
            </a:endParaRPr>
          </a:p>
          <a:p>
            <a:pPr>
              <a:lnSpc>
                <a:spcPct val="115000"/>
              </a:lnSpc>
            </a:pPr>
            <a:r>
              <a:rPr lang="en-NZ" sz="2800" b="1" cap="small" dirty="0">
                <a:solidFill>
                  <a:srgbClr val="002060"/>
                </a:solidFill>
              </a:rPr>
              <a:t>Values &amp; Principles of engagement</a:t>
            </a:r>
            <a:br>
              <a:rPr lang="en-NZ" dirty="0">
                <a:solidFill>
                  <a:schemeClr val="tx1"/>
                </a:solidFill>
              </a:rPr>
            </a:br>
            <a:endParaRPr lang="en-NZ" sz="1300" b="1" dirty="0">
              <a:solidFill>
                <a:srgbClr val="042655"/>
              </a:solidFill>
              <a:latin typeface="Calibri" pitchFamily="34" charset="0"/>
              <a:ea typeface="Calibri" pitchFamily="34" charset="0"/>
              <a:cs typeface="Times New Roman" pitchFamily="18" charset="0"/>
            </a:endParaRPr>
          </a:p>
        </p:txBody>
      </p:sp>
      <p:sp>
        <p:nvSpPr>
          <p:cNvPr id="40" name="Text Box 10"/>
          <p:cNvSpPr txBox="1">
            <a:spLocks noChangeArrowheads="1"/>
          </p:cNvSpPr>
          <p:nvPr/>
        </p:nvSpPr>
        <p:spPr bwMode="auto">
          <a:xfrm>
            <a:off x="251520" y="5002254"/>
            <a:ext cx="2304256" cy="1224136"/>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a:solidFill>
                  <a:srgbClr val="C00000"/>
                </a:solidFill>
                <a:ea typeface="Calibri" pitchFamily="34" charset="0"/>
                <a:cs typeface="Times New Roman" pitchFamily="18" charset="0"/>
              </a:rPr>
              <a:t>MAURI </a:t>
            </a:r>
            <a:r>
              <a:rPr lang="en-NZ" altLang="en-US" sz="1400" b="1" dirty="0">
                <a:ea typeface="Calibri" pitchFamily="34" charset="0"/>
                <a:cs typeface="Times New Roman" pitchFamily="18" charset="0"/>
              </a:rPr>
              <a:t>/ Mana &amp; Life force</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Reflect; Reorient; Mediate           Fail in Safety; Evaluate; Learn;                 Whole of Systems Solutions          </a:t>
            </a:r>
            <a:r>
              <a:rPr lang="en-NZ" altLang="en-US" sz="1300" b="1" i="1" dirty="0">
                <a:solidFill>
                  <a:srgbClr val="7030A0"/>
                </a:solidFill>
                <a:ea typeface="Calibri" pitchFamily="34" charset="0"/>
                <a:cs typeface="Times New Roman" pitchFamily="18" charset="0"/>
              </a:rPr>
              <a:t>Achieve Intentional Excellence</a:t>
            </a:r>
          </a:p>
        </p:txBody>
      </p:sp>
      <p:sp>
        <p:nvSpPr>
          <p:cNvPr id="41" name="Text Box 11"/>
          <p:cNvSpPr txBox="1">
            <a:spLocks noChangeArrowheads="1"/>
          </p:cNvSpPr>
          <p:nvPr/>
        </p:nvSpPr>
        <p:spPr bwMode="auto">
          <a:xfrm>
            <a:off x="251520" y="1871414"/>
            <a:ext cx="2088232" cy="1344365"/>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err="1">
                <a:solidFill>
                  <a:srgbClr val="C00000"/>
                </a:solidFill>
                <a:ea typeface="Calibri" pitchFamily="34" charset="0"/>
                <a:cs typeface="Times New Roman" pitchFamily="18" charset="0"/>
              </a:rPr>
              <a:t>Rangatiratanga</a:t>
            </a:r>
            <a:r>
              <a:rPr lang="en-NZ" altLang="en-US" sz="1600" b="1" cap="small" dirty="0">
                <a:solidFill>
                  <a:srgbClr val="C00000"/>
                </a:solidFill>
                <a:ea typeface="Calibri" pitchFamily="34" charset="0"/>
                <a:cs typeface="Times New Roman" pitchFamily="18" charset="0"/>
              </a:rPr>
              <a:t>  </a:t>
            </a:r>
          </a:p>
          <a:p>
            <a:pPr>
              <a:lnSpc>
                <a:spcPct val="115000"/>
              </a:lnSpc>
              <a:spcBef>
                <a:spcPct val="0"/>
              </a:spcBef>
              <a:buClrTx/>
              <a:buSzTx/>
              <a:buFontTx/>
              <a:buNone/>
            </a:pPr>
            <a:r>
              <a:rPr lang="en-NZ" altLang="en-US" sz="1400" b="1" dirty="0">
                <a:ea typeface="Calibri" pitchFamily="34" charset="0"/>
                <a:cs typeface="Times New Roman" pitchFamily="18" charset="0"/>
              </a:rPr>
              <a:t>Leadership</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Puawaitanga; Share;</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Open Opportunities  </a:t>
            </a:r>
          </a:p>
          <a:p>
            <a:pPr>
              <a:lnSpc>
                <a:spcPct val="115000"/>
              </a:lnSpc>
              <a:spcBef>
                <a:spcPct val="0"/>
              </a:spcBef>
              <a:buClrTx/>
              <a:buSzTx/>
              <a:buFontTx/>
              <a:buNone/>
            </a:pPr>
            <a:r>
              <a:rPr lang="en-NZ" altLang="en-US" sz="1300" b="1" i="1" dirty="0">
                <a:solidFill>
                  <a:srgbClr val="7030A0"/>
                </a:solidFill>
                <a:ea typeface="Calibri" pitchFamily="34" charset="0"/>
                <a:cs typeface="Times New Roman" pitchFamily="18" charset="0"/>
              </a:rPr>
              <a:t>Sustain Benefits;</a:t>
            </a:r>
          </a:p>
          <a:p>
            <a:pPr>
              <a:lnSpc>
                <a:spcPct val="115000"/>
              </a:lnSpc>
              <a:spcBef>
                <a:spcPct val="0"/>
              </a:spcBef>
              <a:buClrTx/>
              <a:buSzTx/>
              <a:buFontTx/>
              <a:buNone/>
            </a:pPr>
            <a:r>
              <a:rPr lang="en-NZ" altLang="en-US" sz="1300" b="1" i="1" dirty="0">
                <a:solidFill>
                  <a:srgbClr val="7030A0"/>
                </a:solidFill>
                <a:ea typeface="Calibri" pitchFamily="34" charset="0"/>
                <a:cs typeface="Times New Roman" pitchFamily="18" charset="0"/>
              </a:rPr>
              <a:t>Enable Leadership</a:t>
            </a:r>
          </a:p>
          <a:p>
            <a:pPr>
              <a:lnSpc>
                <a:spcPct val="115000"/>
              </a:lnSpc>
              <a:spcBef>
                <a:spcPct val="0"/>
              </a:spcBef>
              <a:spcAft>
                <a:spcPts val="1100"/>
              </a:spcAft>
              <a:buClrTx/>
              <a:buSzTx/>
              <a:buFontTx/>
              <a:buNone/>
            </a:pPr>
            <a:endParaRPr lang="en-NZ" altLang="en-US" sz="1100"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pic>
        <p:nvPicPr>
          <p:cNvPr id="32" name="Picture 31"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119680" y="159152"/>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Footer Placeholder 1"/>
          <p:cNvSpPr>
            <a:spLocks noGrp="1"/>
          </p:cNvSpPr>
          <p:nvPr>
            <p:ph type="ftr" sz="quarter" idx="11"/>
          </p:nvPr>
        </p:nvSpPr>
        <p:spPr/>
        <p:txBody>
          <a:bodyPr/>
          <a:lstStyle/>
          <a:p>
            <a:r>
              <a:rPr kumimoji="0" lang="pl-PL"/>
              <a:t>HAKAMANA - Wolfgramm-Kingi September 2015</a:t>
            </a:r>
            <a:endParaRPr kumimoji="0" lang="en-US"/>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6</a:t>
            </a:fld>
            <a:endParaRPr kumimoji="0" lang="en-US"/>
          </a:p>
        </p:txBody>
      </p:sp>
    </p:spTree>
    <p:extLst>
      <p:ext uri="{BB962C8B-B14F-4D97-AF65-F5344CB8AC3E}">
        <p14:creationId xmlns:p14="http://schemas.microsoft.com/office/powerpoint/2010/main" val="2098463410"/>
      </p:ext>
    </p:extLst>
  </p:cSld>
  <p:clrMapOvr>
    <a:masterClrMapping/>
  </p:clrMapOvr>
  <p:transition spd="slow">
    <p:circl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0"/>
            <a:ext cx="8496944" cy="1080120"/>
          </a:xfrm>
        </p:spPr>
        <p:txBody>
          <a:bodyPr/>
          <a:lstStyle/>
          <a:p>
            <a:pPr algn="ctr"/>
            <a:r>
              <a:rPr lang="en-US" b="1" dirty="0">
                <a:solidFill>
                  <a:schemeClr val="tx1"/>
                </a:solidFill>
              </a:rPr>
              <a:t>Rangatira</a:t>
            </a:r>
            <a:r>
              <a:rPr lang="en-US" dirty="0">
                <a:solidFill>
                  <a:schemeClr val="tx1"/>
                </a:solidFill>
              </a:rPr>
              <a:t> - Leadership</a:t>
            </a:r>
            <a:endParaRPr lang="en-NZ" sz="3200" dirty="0">
              <a:solidFill>
                <a:schemeClr val="tx1"/>
              </a:solidFill>
            </a:endParaRPr>
          </a:p>
        </p:txBody>
      </p:sp>
      <p:sp>
        <p:nvSpPr>
          <p:cNvPr id="3" name="Subtitle 2"/>
          <p:cNvSpPr>
            <a:spLocks noGrp="1"/>
          </p:cNvSpPr>
          <p:nvPr>
            <p:ph type="subTitle" idx="1"/>
          </p:nvPr>
        </p:nvSpPr>
        <p:spPr>
          <a:xfrm>
            <a:off x="395536" y="1052736"/>
            <a:ext cx="8496944" cy="5544616"/>
          </a:xfrm>
        </p:spPr>
        <p:txBody>
          <a:bodyPr/>
          <a:lstStyle/>
          <a:p>
            <a:r>
              <a:rPr lang="en-US" sz="2200" b="1" dirty="0">
                <a:solidFill>
                  <a:schemeClr val="tx1"/>
                </a:solidFill>
                <a:latin typeface="+mj-lt"/>
              </a:rPr>
              <a:t>Values</a:t>
            </a:r>
          </a:p>
          <a:p>
            <a:pPr marL="914382" lvl="1" indent="-457200" algn="l">
              <a:buFont typeface="Arial" panose="020B0604020202020204" pitchFamily="34" charset="0"/>
              <a:buChar char="•"/>
            </a:pPr>
            <a:r>
              <a:rPr lang="en-US" sz="1800" dirty="0">
                <a:solidFill>
                  <a:schemeClr val="tx1"/>
                </a:solidFill>
                <a:latin typeface="+mj-lt"/>
              </a:rPr>
              <a:t>Ethical Leadership / Locally Grounded Global Champions</a:t>
            </a:r>
          </a:p>
          <a:p>
            <a:pPr marL="914382" lvl="1" indent="-457200" algn="l">
              <a:buFont typeface="Arial" panose="020B0604020202020204" pitchFamily="34" charset="0"/>
              <a:buChar char="•"/>
            </a:pPr>
            <a:r>
              <a:rPr lang="en-US" sz="1800" dirty="0">
                <a:solidFill>
                  <a:schemeClr val="tx1"/>
                </a:solidFill>
                <a:latin typeface="+mj-lt"/>
              </a:rPr>
              <a:t>Integrated, Responsive Partnership</a:t>
            </a:r>
          </a:p>
          <a:p>
            <a:pPr marL="914382" lvl="1" indent="-457200" algn="l">
              <a:buFont typeface="Arial" panose="020B0604020202020204" pitchFamily="34" charset="0"/>
              <a:buChar char="•"/>
            </a:pPr>
            <a:r>
              <a:rPr lang="en-US" sz="1800" dirty="0">
                <a:solidFill>
                  <a:schemeClr val="tx1"/>
                </a:solidFill>
                <a:latin typeface="+mj-lt"/>
              </a:rPr>
              <a:t>Positive, Optimal, Equitable Outcomes for Indigenous</a:t>
            </a:r>
          </a:p>
          <a:p>
            <a:pPr marL="914382" lvl="1" indent="-457200" algn="l">
              <a:buFont typeface="Arial" panose="020B0604020202020204" pitchFamily="34" charset="0"/>
              <a:buChar char="•"/>
            </a:pPr>
            <a:endParaRPr lang="en-US" sz="800" dirty="0">
              <a:solidFill>
                <a:schemeClr val="tx1"/>
              </a:solidFill>
              <a:latin typeface="+mj-lt"/>
            </a:endParaRPr>
          </a:p>
          <a:p>
            <a:r>
              <a:rPr lang="en-US" sz="2200" b="1" dirty="0">
                <a:solidFill>
                  <a:schemeClr val="tx1"/>
                </a:solidFill>
                <a:latin typeface="+mj-lt"/>
              </a:rPr>
              <a:t>Cooperative Strategy / Organisation Support</a:t>
            </a:r>
          </a:p>
          <a:p>
            <a:pPr marL="914382" lvl="1" indent="-457200" algn="l">
              <a:buFont typeface="Arial" panose="020B0604020202020204" pitchFamily="34" charset="0"/>
              <a:buChar char="•"/>
            </a:pPr>
            <a:r>
              <a:rPr lang="en-US" sz="1800" dirty="0">
                <a:solidFill>
                  <a:schemeClr val="tx1"/>
                </a:solidFill>
                <a:latin typeface="+mj-lt"/>
              </a:rPr>
              <a:t>Achieve Global Brand / Local to Global reach</a:t>
            </a:r>
          </a:p>
          <a:p>
            <a:pPr marL="914382" lvl="1" indent="-457200" algn="l">
              <a:buFont typeface="Arial" panose="020B0604020202020204" pitchFamily="34" charset="0"/>
              <a:buChar char="•"/>
            </a:pPr>
            <a:r>
              <a:rPr lang="en-US" sz="1800" dirty="0">
                <a:solidFill>
                  <a:schemeClr val="tx1"/>
                </a:solidFill>
                <a:latin typeface="+mj-lt"/>
              </a:rPr>
              <a:t>Increase Indigenous economy /  Economic wellbeing</a:t>
            </a:r>
          </a:p>
          <a:p>
            <a:pPr marL="914382" lvl="1" indent="-457200" algn="l">
              <a:buFont typeface="Arial" panose="020B0604020202020204" pitchFamily="34" charset="0"/>
              <a:buChar char="•"/>
            </a:pPr>
            <a:r>
              <a:rPr lang="en-US" sz="1800" dirty="0">
                <a:solidFill>
                  <a:schemeClr val="tx1"/>
                </a:solidFill>
                <a:latin typeface="+mj-lt"/>
              </a:rPr>
              <a:t>Build excellent systems to achieve community wealth and health</a:t>
            </a:r>
          </a:p>
          <a:p>
            <a:pPr marL="914382" lvl="1" indent="-457200" algn="l">
              <a:buFont typeface="Arial" panose="020B0604020202020204" pitchFamily="34" charset="0"/>
              <a:buChar char="•"/>
            </a:pPr>
            <a:endParaRPr lang="en-US" sz="800" dirty="0">
              <a:solidFill>
                <a:schemeClr val="tx1"/>
              </a:solidFill>
              <a:latin typeface="+mj-lt"/>
            </a:endParaRPr>
          </a:p>
          <a:p>
            <a:r>
              <a:rPr lang="en-US" sz="2200" b="1" dirty="0">
                <a:solidFill>
                  <a:schemeClr val="tx1"/>
                </a:solidFill>
                <a:latin typeface="+mj-lt"/>
              </a:rPr>
              <a:t>Tactical Opportunities</a:t>
            </a:r>
          </a:p>
          <a:p>
            <a:pPr marL="914382" lvl="1" indent="-457200" algn="l">
              <a:buFont typeface="Arial" panose="020B0604020202020204" pitchFamily="34" charset="0"/>
              <a:buChar char="•"/>
            </a:pPr>
            <a:r>
              <a:rPr lang="en-US" sz="1800" dirty="0">
                <a:solidFill>
                  <a:schemeClr val="tx1"/>
                </a:solidFill>
                <a:latin typeface="+mj-lt"/>
              </a:rPr>
              <a:t>Co-create Indigenous values-based evaluation systems</a:t>
            </a:r>
          </a:p>
          <a:p>
            <a:pPr marL="914382" lvl="1" indent="-457200" algn="l">
              <a:buFont typeface="Arial" panose="020B0604020202020204" pitchFamily="34" charset="0"/>
              <a:buChar char="•"/>
            </a:pPr>
            <a:r>
              <a:rPr lang="en-US" sz="1800" dirty="0">
                <a:solidFill>
                  <a:schemeClr val="tx1"/>
                </a:solidFill>
                <a:latin typeface="+mj-lt"/>
              </a:rPr>
              <a:t>Developing leadership opportunities for transformative learning</a:t>
            </a:r>
          </a:p>
          <a:p>
            <a:pPr marL="914382" lvl="1" indent="-457200" algn="l">
              <a:buFont typeface="Arial" panose="020B0604020202020204" pitchFamily="34" charset="0"/>
              <a:buChar char="•"/>
            </a:pPr>
            <a:endParaRPr lang="en-US" sz="800" dirty="0">
              <a:solidFill>
                <a:schemeClr val="tx1"/>
              </a:solidFill>
              <a:latin typeface="+mj-lt"/>
            </a:endParaRPr>
          </a:p>
          <a:p>
            <a:r>
              <a:rPr lang="en-US" sz="2200" b="1" dirty="0">
                <a:solidFill>
                  <a:schemeClr val="tx1"/>
                </a:solidFill>
                <a:latin typeface="+mj-lt"/>
              </a:rPr>
              <a:t>Outcomes &amp; Benefits</a:t>
            </a:r>
          </a:p>
          <a:p>
            <a:pPr marL="914382" lvl="1" indent="-457200" algn="l">
              <a:buFont typeface="Arial" panose="020B0604020202020204" pitchFamily="34" charset="0"/>
              <a:buChar char="•"/>
            </a:pPr>
            <a:r>
              <a:rPr lang="en-US" sz="1800" dirty="0">
                <a:solidFill>
                  <a:schemeClr val="tx1"/>
                </a:solidFill>
                <a:latin typeface="+mj-lt"/>
              </a:rPr>
              <a:t>Recognition as Global Leaders</a:t>
            </a:r>
          </a:p>
          <a:p>
            <a:pPr marL="914382" lvl="1" indent="-457200" algn="l">
              <a:buFont typeface="Arial" panose="020B0604020202020204" pitchFamily="34" charset="0"/>
              <a:buChar char="•"/>
            </a:pPr>
            <a:r>
              <a:rPr lang="en-US" sz="1800" dirty="0">
                <a:solidFill>
                  <a:schemeClr val="tx1"/>
                </a:solidFill>
                <a:latin typeface="+mj-lt"/>
              </a:rPr>
              <a:t>Significant sustained economic growth of Sector / Organisation</a:t>
            </a:r>
          </a:p>
          <a:p>
            <a:pPr marL="914382" lvl="1" indent="-457200" algn="l">
              <a:buFont typeface="Arial" panose="020B0604020202020204" pitchFamily="34" charset="0"/>
              <a:buChar char="•"/>
            </a:pPr>
            <a:r>
              <a:rPr lang="en-US" sz="1800" dirty="0">
                <a:solidFill>
                  <a:schemeClr val="tx1"/>
                </a:solidFill>
                <a:latin typeface="+mj-lt"/>
              </a:rPr>
              <a:t>Improved economic wellbeing for Indigenous people</a:t>
            </a:r>
          </a:p>
          <a:p>
            <a:pPr marL="914382" lvl="1" indent="-457200" algn="l">
              <a:buFont typeface="Arial" panose="020B0604020202020204" pitchFamily="34" charset="0"/>
              <a:buChar char="•"/>
            </a:pPr>
            <a:r>
              <a:rPr lang="en-US" sz="1800" dirty="0">
                <a:solidFill>
                  <a:schemeClr val="tx1"/>
                </a:solidFill>
                <a:latin typeface="+mj-lt"/>
              </a:rPr>
              <a:t>Benefits for Indigenous economies and communities</a:t>
            </a:r>
            <a:endParaRPr lang="en-NZ" sz="1800" dirty="0">
              <a:solidFill>
                <a:schemeClr val="tx1"/>
              </a:solidFill>
              <a:latin typeface="+mj-lt"/>
            </a:endParaRPr>
          </a:p>
        </p:txBody>
      </p:sp>
      <p:pic>
        <p:nvPicPr>
          <p:cNvPr id="4" name="Picture 2" descr="DSC00174"/>
          <p:cNvPicPr>
            <a:picLocks noChangeAspect="1" noChangeArrowheads="1"/>
          </p:cNvPicPr>
          <p:nvPr/>
        </p:nvPicPr>
        <p:blipFill>
          <a:blip r:embed="rId3" cstate="print"/>
          <a:srcRect/>
          <a:stretch>
            <a:fillRect/>
          </a:stretch>
        </p:blipFill>
        <p:spPr bwMode="auto">
          <a:xfrm>
            <a:off x="6796256" y="1556792"/>
            <a:ext cx="2341302" cy="1755977"/>
          </a:xfrm>
          <a:prstGeom prst="rect">
            <a:avLst/>
          </a:prstGeom>
          <a:noFill/>
          <a:ln w="9525">
            <a:noFill/>
            <a:miter lim="800000"/>
            <a:headEnd/>
            <a:tailEnd/>
          </a:ln>
        </p:spPr>
      </p:pic>
      <p:pic>
        <p:nvPicPr>
          <p:cNvPr id="5" name="Picture 4" descr="C:\Users\WolfgrT\Desktop\Paua koru ii.png"/>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76143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16632"/>
            <a:ext cx="7043208" cy="1008112"/>
          </a:xfrm>
        </p:spPr>
        <p:txBody>
          <a:bodyPr/>
          <a:lstStyle/>
          <a:p>
            <a:r>
              <a:rPr lang="en-NZ" sz="4400" dirty="0"/>
              <a:t>Opportunities for Collaboration</a:t>
            </a:r>
          </a:p>
        </p:txBody>
      </p:sp>
      <p:sp>
        <p:nvSpPr>
          <p:cNvPr id="3" name="Subtitle 2"/>
          <p:cNvSpPr>
            <a:spLocks noGrp="1"/>
          </p:cNvSpPr>
          <p:nvPr>
            <p:ph type="subTitle" idx="1"/>
          </p:nvPr>
        </p:nvSpPr>
        <p:spPr>
          <a:xfrm>
            <a:off x="460375" y="1124744"/>
            <a:ext cx="8208912" cy="5400600"/>
          </a:xfrm>
        </p:spPr>
        <p:txBody>
          <a:bodyPr/>
          <a:lstStyle/>
          <a:p>
            <a:pPr marL="457200" indent="-457200">
              <a:buFont typeface="Arial" panose="020B0604020202020204" pitchFamily="34" charset="0"/>
              <a:buChar char="•"/>
            </a:pPr>
            <a:r>
              <a:rPr lang="en-NZ" dirty="0"/>
              <a:t>Infrastructure Development</a:t>
            </a:r>
          </a:p>
          <a:p>
            <a:pPr marL="457200" indent="-457200">
              <a:buFont typeface="Arial" panose="020B0604020202020204" pitchFamily="34" charset="0"/>
              <a:buChar char="•"/>
            </a:pPr>
            <a:r>
              <a:rPr lang="en-NZ" dirty="0"/>
              <a:t>Investment in Native STEM / Science Systems</a:t>
            </a:r>
          </a:p>
          <a:p>
            <a:pPr marL="457200" indent="-457200">
              <a:buFont typeface="Arial" panose="020B0604020202020204" pitchFamily="34" charset="0"/>
              <a:buChar char="•"/>
            </a:pPr>
            <a:r>
              <a:rPr lang="en-NZ" dirty="0"/>
              <a:t>R &amp; D / Technology</a:t>
            </a:r>
          </a:p>
          <a:p>
            <a:pPr marL="457200" indent="-457200">
              <a:buFont typeface="Arial" panose="020B0604020202020204" pitchFamily="34" charset="0"/>
              <a:buChar char="•"/>
            </a:pPr>
            <a:r>
              <a:rPr lang="en-NZ" dirty="0"/>
              <a:t>Environmental Research</a:t>
            </a:r>
          </a:p>
          <a:p>
            <a:pPr marL="457200" indent="-457200">
              <a:buFont typeface="Arial" panose="020B0604020202020204" pitchFamily="34" charset="0"/>
              <a:buChar char="•"/>
            </a:pPr>
            <a:r>
              <a:rPr lang="en-NZ" dirty="0"/>
              <a:t>Engineering / Architecture / Design</a:t>
            </a:r>
          </a:p>
          <a:p>
            <a:pPr marL="457200" indent="-457200">
              <a:buFont typeface="Arial" panose="020B0604020202020204" pitchFamily="34" charset="0"/>
              <a:buChar char="•"/>
            </a:pPr>
            <a:r>
              <a:rPr lang="en-NZ" dirty="0"/>
              <a:t>Re-envisioning Education System </a:t>
            </a:r>
          </a:p>
          <a:p>
            <a:pPr marL="457200" indent="-457200">
              <a:buFont typeface="Arial" panose="020B0604020202020204" pitchFamily="34" charset="0"/>
              <a:buChar char="•"/>
            </a:pPr>
            <a:r>
              <a:rPr lang="en-NZ" dirty="0"/>
              <a:t>Industry – Recruitment / Retention</a:t>
            </a:r>
          </a:p>
          <a:p>
            <a:pPr marL="457200" indent="-457200">
              <a:buFont typeface="Arial" panose="020B0604020202020204" pitchFamily="34" charset="0"/>
              <a:buChar char="•"/>
            </a:pPr>
            <a:r>
              <a:rPr lang="en-NZ" dirty="0"/>
              <a:t>Technology / Data Centres</a:t>
            </a:r>
            <a:r>
              <a:rPr lang="en-NZ" dirty="0"/>
              <a:t>/ Incubators</a:t>
            </a:r>
            <a:endParaRPr lang="en-NZ" dirty="0"/>
          </a:p>
          <a:p>
            <a:pPr marL="457200" indent="-457200">
              <a:buFont typeface="Arial" panose="020B0604020202020204" pitchFamily="34" charset="0"/>
              <a:buChar char="•"/>
            </a:pPr>
            <a:r>
              <a:rPr lang="en-NZ" dirty="0"/>
              <a:t>Workshops / Events / Knowledge Share</a:t>
            </a:r>
          </a:p>
          <a:p>
            <a:pPr marL="457200" indent="-457200">
              <a:buFont typeface="Arial" panose="020B0604020202020204" pitchFamily="34" charset="0"/>
              <a:buChar char="•"/>
            </a:pPr>
            <a:r>
              <a:rPr lang="en-NZ" dirty="0"/>
              <a:t>Cross-Sector </a:t>
            </a:r>
            <a:r>
              <a:rPr lang="en-NZ" i="1" dirty="0"/>
              <a:t>(health / education / social)</a:t>
            </a:r>
          </a:p>
          <a:p>
            <a:pPr marL="457200" indent="-457200">
              <a:buFont typeface="Arial" panose="020B0604020202020204" pitchFamily="34" charset="0"/>
              <a:buChar char="•"/>
            </a:pPr>
            <a:r>
              <a:rPr lang="en-NZ" dirty="0"/>
              <a:t>Computer Science - 3D / AI / AR / VR</a:t>
            </a:r>
          </a:p>
          <a:p>
            <a:endParaRPr lang="en-NZ" dirty="0"/>
          </a:p>
        </p:txBody>
      </p:sp>
      <p:sp>
        <p:nvSpPr>
          <p:cNvPr id="4" name="AutoShape 2" descr="http://sacredecologyfilms.com/wp-content/uploads/2014/12/Sacred_Ecology_Glass_Gem_Corn_0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228" y="7937"/>
            <a:ext cx="2114771" cy="126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121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acredecologyfilms.com/wp-content/uploads/2014/12/Sacred_Ecology_Glass_Gem_Corn_0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8" name="Picture 7" descr="https://encrypted-tbn2.gstatic.com/images?q=tbn:ANd9GcQyle6Utx76NZEYumAvmXrejVcroYZ-tJ0BQ51lSjhgGBysPwxQPQ"/>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26" y="5157192"/>
            <a:ext cx="3111114" cy="1700807"/>
          </a:xfrm>
          <a:prstGeom prst="rect">
            <a:avLst/>
          </a:prstGeom>
          <a:noFill/>
          <a:ln>
            <a:noFill/>
          </a:ln>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5" y="138634"/>
            <a:ext cx="8866348" cy="4442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4369" y="5445224"/>
            <a:ext cx="1720420" cy="1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Users\Tania\Downloads\20160930_093105 (2).jpg"/>
          <p:cNvPicPr/>
          <p:nvPr/>
        </p:nvPicPr>
        <p:blipFill rotWithShape="1">
          <a:blip r:embed="rId5" cstate="print">
            <a:extLst>
              <a:ext uri="{28A0092B-C50C-407E-A947-70E740481C1C}">
                <a14:useLocalDpi xmlns:a14="http://schemas.microsoft.com/office/drawing/2010/main" val="0"/>
              </a:ext>
            </a:extLst>
          </a:blip>
          <a:srcRect l="8736" t="3945" r="12943"/>
          <a:stretch/>
        </p:blipFill>
        <p:spPr bwMode="auto">
          <a:xfrm rot="5400000">
            <a:off x="6125210" y="3812320"/>
            <a:ext cx="3603625" cy="2433955"/>
          </a:xfrm>
          <a:prstGeom prst="rect">
            <a:avLst/>
          </a:prstGeom>
          <a:noFill/>
          <a:ln>
            <a:noFill/>
          </a:ln>
          <a:scene3d>
            <a:camera prst="orthographicFront"/>
            <a:lightRig rig="threePt" dir="t"/>
          </a:scene3d>
          <a:sp3d>
            <a:bevelT w="38100" h="38100"/>
            <a:bevelB w="38100" h="38100"/>
          </a:sp3d>
          <a:extLst>
            <a:ext uri="{53640926-AAD7-44D8-BBD7-CCE9431645EC}">
              <a14:shadowObscured xmlns:a14="http://schemas.microsoft.com/office/drawing/2010/main"/>
            </a:ext>
          </a:extLst>
        </p:spPr>
      </p:pic>
      <p:pic>
        <p:nvPicPr>
          <p:cNvPr id="9" name="Picture 8" descr="H:\2017-01-04\1499.jpg"/>
          <p:cNvPicPr/>
          <p:nvPr/>
        </p:nvPicPr>
        <p:blipFill rotWithShape="1">
          <a:blip r:embed="rId6" cstate="print">
            <a:extLst>
              <a:ext uri="{28A0092B-C50C-407E-A947-70E740481C1C}">
                <a14:useLocalDpi xmlns:a14="http://schemas.microsoft.com/office/drawing/2010/main" val="0"/>
              </a:ext>
            </a:extLst>
          </a:blip>
          <a:srcRect t="5338"/>
          <a:stretch/>
        </p:blipFill>
        <p:spPr bwMode="auto">
          <a:xfrm>
            <a:off x="4855352" y="4130839"/>
            <a:ext cx="1726385" cy="2727160"/>
          </a:xfrm>
          <a:prstGeom prst="rect">
            <a:avLst/>
          </a:prstGeom>
          <a:noFill/>
          <a:ln>
            <a:noFill/>
          </a:ln>
          <a:scene3d>
            <a:camera prst="orthographicFront"/>
            <a:lightRig rig="threePt" dir="t"/>
          </a:scene3d>
          <a:sp3d>
            <a:bevelT w="38100" h="38100"/>
            <a:bevelB w="38100" h="38100"/>
          </a:sp3d>
        </p:spPr>
      </p:pic>
      <p:sp>
        <p:nvSpPr>
          <p:cNvPr id="2" name="TextBox 1"/>
          <p:cNvSpPr txBox="1"/>
          <p:nvPr/>
        </p:nvSpPr>
        <p:spPr>
          <a:xfrm>
            <a:off x="986646" y="4685092"/>
            <a:ext cx="3744416" cy="369332"/>
          </a:xfrm>
          <a:prstGeom prst="rect">
            <a:avLst/>
          </a:prstGeom>
          <a:noFill/>
        </p:spPr>
        <p:txBody>
          <a:bodyPr wrap="square" rtlCol="0">
            <a:spAutoFit/>
          </a:bodyPr>
          <a:lstStyle/>
          <a:p>
            <a:r>
              <a:rPr lang="en-NZ" dirty="0">
                <a:latin typeface="+mj-lt"/>
              </a:rPr>
              <a:t>Sharing Pou Kapua in Virtual Reality …</a:t>
            </a:r>
          </a:p>
        </p:txBody>
      </p:sp>
    </p:spTree>
    <p:extLst>
      <p:ext uri="{BB962C8B-B14F-4D97-AF65-F5344CB8AC3E}">
        <p14:creationId xmlns:p14="http://schemas.microsoft.com/office/powerpoint/2010/main" val="1145451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63</a:t>
            </a:fld>
            <a:endParaRPr kumimoji="0" lang="en-US"/>
          </a:p>
        </p:txBody>
      </p:sp>
      <p:sp>
        <p:nvSpPr>
          <p:cNvPr id="4" name="Title 1"/>
          <p:cNvSpPr txBox="1">
            <a:spLocks/>
          </p:cNvSpPr>
          <p:nvPr/>
        </p:nvSpPr>
        <p:spPr>
          <a:xfrm>
            <a:off x="885148" y="1772816"/>
            <a:ext cx="6768752" cy="216024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a:solidFill>
                  <a:srgbClr val="002060"/>
                </a:solidFill>
              </a:rPr>
              <a:t>HAKAMANA       </a:t>
            </a:r>
          </a:p>
          <a:p>
            <a:pPr algn="ctr"/>
            <a:endParaRPr lang="en-NZ" sz="4400" b="1" dirty="0">
              <a:solidFill>
                <a:srgbClr val="002060"/>
              </a:solidFill>
            </a:endParaRPr>
          </a:p>
          <a:p>
            <a:pPr algn="ctr"/>
            <a:r>
              <a:rPr lang="en-NZ" sz="4800" b="1" dirty="0">
                <a:solidFill>
                  <a:srgbClr val="002060"/>
                </a:solidFill>
              </a:rPr>
              <a:t>SmartPath Technology</a:t>
            </a:r>
          </a:p>
          <a:p>
            <a:pPr algn="ctr"/>
            <a:endParaRPr lang="en-NZ" sz="4800" b="1" dirty="0">
              <a:solidFill>
                <a:srgbClr val="002060"/>
              </a:solidFill>
            </a:endParaRPr>
          </a:p>
          <a:p>
            <a:pPr algn="ctr"/>
            <a:r>
              <a:rPr lang="en-NZ" sz="3200" b="1" dirty="0">
                <a:solidFill>
                  <a:srgbClr val="C00000"/>
                </a:solidFill>
              </a:rPr>
              <a:t>Client-Centred Automated Technology</a:t>
            </a: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6" name="Footer Placeholder 5"/>
          <p:cNvSpPr>
            <a:spLocks noGrp="1"/>
          </p:cNvSpPr>
          <p:nvPr>
            <p:ph type="ftr" sz="quarter" idx="11"/>
          </p:nvPr>
        </p:nvSpPr>
        <p:spPr>
          <a:xfrm>
            <a:off x="4788024" y="6309320"/>
            <a:ext cx="3352800" cy="365125"/>
          </a:xfrm>
        </p:spPr>
        <p:txBody>
          <a:bodyPr/>
          <a:lstStyle/>
          <a:p>
            <a:r>
              <a:rPr kumimoji="0" lang="pl-PL" dirty="0"/>
              <a:t>HAKAMANA - Wolfgramm-Kingi September 2015</a:t>
            </a:r>
            <a:endParaRPr kumimoji="0" lang="en-US" dirty="0"/>
          </a:p>
        </p:txBody>
      </p:sp>
      <p:sp>
        <p:nvSpPr>
          <p:cNvPr id="7"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a:solidFill>
                  <a:srgbClr val="002060"/>
                </a:solidFill>
              </a:rPr>
              <a:t>Case Study 5</a:t>
            </a:r>
            <a:endParaRPr lang="en-NZ" altLang="en-US" sz="2800" b="1" u="sng" dirty="0"/>
          </a:p>
        </p:txBody>
      </p:sp>
    </p:spTree>
    <p:extLst>
      <p:ext uri="{BB962C8B-B14F-4D97-AF65-F5344CB8AC3E}">
        <p14:creationId xmlns:p14="http://schemas.microsoft.com/office/powerpoint/2010/main" val="4249987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51520" y="6381328"/>
            <a:ext cx="3352800" cy="365125"/>
          </a:xfrm>
        </p:spPr>
        <p:txBody>
          <a:bodyPr/>
          <a:lstStyle/>
          <a:p>
            <a:r>
              <a:rPr kumimoji="0" lang="pl-PL" dirty="0"/>
              <a:t>HAKAMANA - Wolfgramm-Kingi September 2015</a:t>
            </a:r>
            <a:endParaRPr kumimoji="0" lang="en-US" dirty="0"/>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64</a:t>
            </a:fld>
            <a:endParaRPr kumimoji="0" lang="en-US"/>
          </a:p>
        </p:txBody>
      </p:sp>
      <p:sp>
        <p:nvSpPr>
          <p:cNvPr id="4" name="Rectangle 3"/>
          <p:cNvSpPr/>
          <p:nvPr/>
        </p:nvSpPr>
        <p:spPr>
          <a:xfrm>
            <a:off x="479376" y="751642"/>
            <a:ext cx="8485112" cy="2015936"/>
          </a:xfrm>
          <a:prstGeom prst="rect">
            <a:avLst/>
          </a:prstGeom>
        </p:spPr>
        <p:txBody>
          <a:bodyPr wrap="square">
            <a:spAutoFit/>
          </a:bodyPr>
          <a:lstStyle/>
          <a:p>
            <a:r>
              <a:rPr lang="en-NZ" sz="2600" b="1" cap="all" dirty="0">
                <a:latin typeface="+mj-lt"/>
              </a:rPr>
              <a:t>THE INTENTION</a:t>
            </a:r>
          </a:p>
          <a:p>
            <a:pPr marL="342900" indent="-342900">
              <a:lnSpc>
                <a:spcPct val="150000"/>
              </a:lnSpc>
              <a:buFont typeface="Arial" panose="020B0604020202020204" pitchFamily="34" charset="0"/>
              <a:buChar char="•"/>
            </a:pPr>
            <a:r>
              <a:rPr lang="en-NZ" sz="2200" dirty="0">
                <a:latin typeface="+mj-lt"/>
              </a:rPr>
              <a:t>To work with a New Zealand team to create and utilise a tool which empowers health staff to communicate and collaborate across all levels of healthcare (secondary / primary / community)</a:t>
            </a:r>
          </a:p>
        </p:txBody>
      </p:sp>
      <p:sp>
        <p:nvSpPr>
          <p:cNvPr id="5" name="Rectangle 4"/>
          <p:cNvSpPr/>
          <p:nvPr/>
        </p:nvSpPr>
        <p:spPr>
          <a:xfrm>
            <a:off x="505090" y="3140968"/>
            <a:ext cx="8197080" cy="3031599"/>
          </a:xfrm>
          <a:prstGeom prst="rect">
            <a:avLst/>
          </a:prstGeom>
        </p:spPr>
        <p:txBody>
          <a:bodyPr wrap="square">
            <a:spAutoFit/>
          </a:bodyPr>
          <a:lstStyle/>
          <a:p>
            <a:r>
              <a:rPr lang="en-NZ" sz="2600" b="1" cap="all" dirty="0">
                <a:latin typeface="+mj-lt"/>
              </a:rPr>
              <a:t>THE Outcome</a:t>
            </a:r>
          </a:p>
          <a:p>
            <a:pPr marL="342900" indent="-342900">
              <a:lnSpc>
                <a:spcPct val="150000"/>
              </a:lnSpc>
              <a:buFont typeface="Arial" panose="020B0604020202020204" pitchFamily="34" charset="0"/>
              <a:buChar char="•"/>
            </a:pPr>
            <a:r>
              <a:rPr lang="en-NZ" sz="2200" dirty="0">
                <a:latin typeface="+mj-lt"/>
              </a:rPr>
              <a:t>Smart Path Automated Healthcare - a cloud based tool which allows medical staff across the industry (local to global) to communicate, collaborate, and share data in real-time, revolutionising the way they can work – co-designed with IDESIGN MEDIA building on their Path technology</a:t>
            </a: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2580069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PATH-Diagra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268413"/>
            <a:ext cx="8108950" cy="5794375"/>
          </a:xfrm>
          <a:prstGeom prst="rect">
            <a:avLst/>
          </a:prstGeom>
          <a:solidFill>
            <a:srgbClr val="FFFFFF"/>
          </a:solidFill>
          <a:ln w="9525">
            <a:solidFill>
              <a:schemeClr val="tx1"/>
            </a:solidFill>
            <a:miter lim="800000"/>
            <a:headEnd/>
            <a:tailEnd/>
          </a:ln>
        </p:spPr>
      </p:pic>
      <p:sp>
        <p:nvSpPr>
          <p:cNvPr id="100355" name="Title 1"/>
          <p:cNvSpPr>
            <a:spLocks noGrp="1"/>
          </p:cNvSpPr>
          <p:nvPr>
            <p:ph type="title"/>
          </p:nvPr>
        </p:nvSpPr>
        <p:spPr>
          <a:xfrm>
            <a:off x="419100" y="0"/>
            <a:ext cx="8229600" cy="1125538"/>
          </a:xfrm>
        </p:spPr>
        <p:txBody>
          <a:bodyPr>
            <a:normAutofit fontScale="90000"/>
          </a:bodyPr>
          <a:lstStyle/>
          <a:p>
            <a:r>
              <a:rPr lang="en-NZ" altLang="en-US" sz="3600"/>
              <a:t>SmartPath Technologies</a:t>
            </a:r>
            <a:br>
              <a:rPr lang="en-NZ" altLang="en-US" sz="3600"/>
            </a:br>
            <a:r>
              <a:rPr lang="en-NZ" altLang="en-US" sz="3600"/>
              <a:t>              Automated Patient Pathways</a:t>
            </a:r>
          </a:p>
        </p:txBody>
      </p:sp>
      <p:sp>
        <p:nvSpPr>
          <p:cNvPr id="2" name="TextBox 1"/>
          <p:cNvSpPr txBox="1"/>
          <p:nvPr/>
        </p:nvSpPr>
        <p:spPr>
          <a:xfrm>
            <a:off x="7064524" y="1268413"/>
            <a:ext cx="1584176" cy="1200329"/>
          </a:xfrm>
          <a:prstGeom prst="rect">
            <a:avLst/>
          </a:prstGeom>
          <a:solidFill>
            <a:schemeClr val="accent4">
              <a:lumMod val="20000"/>
              <a:lumOff val="80000"/>
            </a:schemeClr>
          </a:solidFill>
        </p:spPr>
        <p:txBody>
          <a:bodyPr wrap="square" rtlCol="0">
            <a:spAutoFit/>
          </a:bodyPr>
          <a:lstStyle/>
          <a:p>
            <a:pPr algn="ctr"/>
            <a:r>
              <a:rPr lang="en-NZ" dirty="0">
                <a:solidFill>
                  <a:srgbClr val="002060"/>
                </a:solidFill>
                <a:latin typeface="+mj-lt"/>
              </a:rPr>
              <a:t>Patient Care</a:t>
            </a:r>
          </a:p>
          <a:p>
            <a:pPr algn="ctr"/>
            <a:r>
              <a:rPr lang="en-NZ" i="1" dirty="0">
                <a:solidFill>
                  <a:srgbClr val="002060"/>
                </a:solidFill>
                <a:latin typeface="+mj-lt"/>
              </a:rPr>
              <a:t>Everyone…</a:t>
            </a:r>
          </a:p>
          <a:p>
            <a:pPr algn="ctr"/>
            <a:r>
              <a:rPr lang="en-NZ" i="1" dirty="0">
                <a:solidFill>
                  <a:srgbClr val="002060"/>
                </a:solidFill>
                <a:latin typeface="+mj-lt"/>
              </a:rPr>
              <a:t>All the Time…</a:t>
            </a:r>
          </a:p>
          <a:p>
            <a:pPr algn="ctr"/>
            <a:r>
              <a:rPr lang="en-NZ" i="1" dirty="0">
                <a:solidFill>
                  <a:srgbClr val="002060"/>
                </a:solidFill>
                <a:latin typeface="+mj-lt"/>
              </a:rPr>
              <a:t>Everywhere…</a:t>
            </a:r>
          </a:p>
        </p:txBody>
      </p:sp>
    </p:spTree>
    <p:extLst>
      <p:ext uri="{BB962C8B-B14F-4D97-AF65-F5344CB8AC3E}">
        <p14:creationId xmlns:p14="http://schemas.microsoft.com/office/powerpoint/2010/main" val="2546752812"/>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66</a:t>
            </a:fld>
            <a:endParaRPr kumimoji="0" lang="en-US"/>
          </a:p>
        </p:txBody>
      </p:sp>
      <p:sp>
        <p:nvSpPr>
          <p:cNvPr id="4" name="Rectangle 3"/>
          <p:cNvSpPr/>
          <p:nvPr/>
        </p:nvSpPr>
        <p:spPr>
          <a:xfrm>
            <a:off x="179512" y="764704"/>
            <a:ext cx="8964488" cy="5539978"/>
          </a:xfrm>
          <a:prstGeom prst="rect">
            <a:avLst/>
          </a:prstGeom>
        </p:spPr>
        <p:txBody>
          <a:bodyPr wrap="square">
            <a:spAutoFit/>
          </a:bodyPr>
          <a:lstStyle/>
          <a:p>
            <a:r>
              <a:rPr lang="en-NZ" sz="2400" b="1" cap="all" dirty="0">
                <a:latin typeface="+mj-lt"/>
              </a:rPr>
              <a:t>Features &amp; Benefits</a:t>
            </a:r>
          </a:p>
          <a:p>
            <a:pPr marL="342900" indent="-342900">
              <a:lnSpc>
                <a:spcPct val="150000"/>
              </a:lnSpc>
              <a:buFont typeface="Arial" panose="020B0604020202020204" pitchFamily="34" charset="0"/>
              <a:buChar char="•"/>
            </a:pPr>
            <a:r>
              <a:rPr lang="en-NZ" sz="2000" dirty="0">
                <a:latin typeface="+mj-lt"/>
              </a:rPr>
              <a:t>Smart Path enhances health care procedures with the following:</a:t>
            </a:r>
          </a:p>
          <a:p>
            <a:pPr marL="342900" lvl="0" indent="-342900">
              <a:lnSpc>
                <a:spcPct val="150000"/>
              </a:lnSpc>
              <a:buFont typeface="Arial" panose="020B0604020202020204" pitchFamily="34" charset="0"/>
              <a:buChar char="•"/>
            </a:pPr>
            <a:r>
              <a:rPr lang="en-NZ" sz="2000" b="1" dirty="0">
                <a:latin typeface="+mj-lt"/>
              </a:rPr>
              <a:t>Input, access and share data</a:t>
            </a:r>
            <a:r>
              <a:rPr lang="en-NZ" sz="2000" dirty="0">
                <a:latin typeface="+mj-lt"/>
              </a:rPr>
              <a:t> within an intuitive, user-friendly interface</a:t>
            </a:r>
          </a:p>
          <a:p>
            <a:pPr marL="342900" lvl="0" indent="-342900">
              <a:lnSpc>
                <a:spcPct val="150000"/>
              </a:lnSpc>
              <a:buFont typeface="Arial" panose="020B0604020202020204" pitchFamily="34" charset="0"/>
              <a:buChar char="•"/>
            </a:pPr>
            <a:r>
              <a:rPr lang="en-NZ" sz="2000" dirty="0">
                <a:latin typeface="+mj-lt"/>
              </a:rPr>
              <a:t>Use Patient Pathways to </a:t>
            </a:r>
            <a:r>
              <a:rPr lang="en-NZ" sz="2000" b="1" dirty="0">
                <a:latin typeface="+mj-lt"/>
              </a:rPr>
              <a:t>follow patients</a:t>
            </a:r>
            <a:r>
              <a:rPr lang="en-NZ" sz="2000" dirty="0">
                <a:latin typeface="+mj-lt"/>
              </a:rPr>
              <a:t> across various health care journeys </a:t>
            </a:r>
            <a:r>
              <a:rPr lang="en-NZ" sz="2000" b="1" dirty="0">
                <a:latin typeface="+mj-lt"/>
              </a:rPr>
              <a:t>in real-time</a:t>
            </a:r>
            <a:endParaRPr lang="en-NZ" sz="2000" dirty="0">
              <a:latin typeface="+mj-lt"/>
            </a:endParaRPr>
          </a:p>
          <a:p>
            <a:pPr marL="342900" lvl="0" indent="-342900">
              <a:lnSpc>
                <a:spcPct val="150000"/>
              </a:lnSpc>
              <a:buFont typeface="Arial" panose="020B0604020202020204" pitchFamily="34" charset="0"/>
              <a:buChar char="•"/>
            </a:pPr>
            <a:r>
              <a:rPr lang="en-NZ" sz="2000" b="1" dirty="0">
                <a:latin typeface="+mj-lt"/>
              </a:rPr>
              <a:t>Facilitate relationships</a:t>
            </a:r>
            <a:r>
              <a:rPr lang="en-NZ" sz="2000" dirty="0">
                <a:latin typeface="+mj-lt"/>
              </a:rPr>
              <a:t> between primary and secondary care, specialists and support services</a:t>
            </a:r>
          </a:p>
          <a:p>
            <a:pPr marL="342900" lvl="0" indent="-342900">
              <a:lnSpc>
                <a:spcPct val="150000"/>
              </a:lnSpc>
              <a:buFont typeface="Arial" panose="020B0604020202020204" pitchFamily="34" charset="0"/>
              <a:buChar char="•"/>
            </a:pPr>
            <a:r>
              <a:rPr lang="en-NZ" sz="2000" dirty="0">
                <a:latin typeface="+mj-lt"/>
              </a:rPr>
              <a:t>Use </a:t>
            </a:r>
            <a:r>
              <a:rPr lang="en-NZ" sz="2000" b="1" dirty="0">
                <a:latin typeface="+mj-lt"/>
              </a:rPr>
              <a:t>automated reminders</a:t>
            </a:r>
            <a:r>
              <a:rPr lang="en-NZ" sz="2000" dirty="0">
                <a:latin typeface="+mj-lt"/>
              </a:rPr>
              <a:t> and status features to manage any workload</a:t>
            </a:r>
          </a:p>
          <a:p>
            <a:pPr marL="342900" lvl="0" indent="-342900">
              <a:lnSpc>
                <a:spcPct val="150000"/>
              </a:lnSpc>
              <a:buFont typeface="Arial" panose="020B0604020202020204" pitchFamily="34" charset="0"/>
              <a:buChar char="•"/>
            </a:pPr>
            <a:r>
              <a:rPr lang="en-NZ" sz="2000" dirty="0">
                <a:latin typeface="+mj-lt"/>
              </a:rPr>
              <a:t>Manage key information on the go with your </a:t>
            </a:r>
            <a:r>
              <a:rPr lang="en-NZ" sz="2000" b="1" dirty="0">
                <a:latin typeface="+mj-lt"/>
              </a:rPr>
              <a:t>smart phone, tablet, or laptop</a:t>
            </a:r>
            <a:endParaRPr lang="en-NZ" sz="2000" dirty="0">
              <a:latin typeface="+mj-lt"/>
            </a:endParaRPr>
          </a:p>
          <a:p>
            <a:pPr marL="342900" lvl="0" indent="-342900">
              <a:lnSpc>
                <a:spcPct val="150000"/>
              </a:lnSpc>
              <a:buFont typeface="Arial" panose="020B0604020202020204" pitchFamily="34" charset="0"/>
              <a:buChar char="•"/>
            </a:pPr>
            <a:r>
              <a:rPr lang="en-NZ" sz="2000" dirty="0">
                <a:latin typeface="+mj-lt"/>
              </a:rPr>
              <a:t>Track changes made across the platform for </a:t>
            </a:r>
            <a:r>
              <a:rPr lang="en-NZ" sz="2000" b="1" dirty="0">
                <a:latin typeface="+mj-lt"/>
              </a:rPr>
              <a:t>system-wide transparency</a:t>
            </a:r>
            <a:endParaRPr lang="en-NZ" sz="2000" dirty="0">
              <a:latin typeface="+mj-lt"/>
            </a:endParaRPr>
          </a:p>
          <a:p>
            <a:pPr marL="342900" lvl="0" indent="-342900">
              <a:lnSpc>
                <a:spcPct val="150000"/>
              </a:lnSpc>
              <a:buFont typeface="Arial" panose="020B0604020202020204" pitchFamily="34" charset="0"/>
              <a:buChar char="•"/>
            </a:pPr>
            <a:r>
              <a:rPr lang="en-NZ" sz="2000" dirty="0">
                <a:latin typeface="+mj-lt"/>
              </a:rPr>
              <a:t>Support various </a:t>
            </a:r>
            <a:r>
              <a:rPr lang="en-NZ" sz="2000" b="1" dirty="0">
                <a:latin typeface="+mj-lt"/>
              </a:rPr>
              <a:t>decision processes and workflows</a:t>
            </a:r>
            <a:r>
              <a:rPr lang="en-NZ" sz="2000" dirty="0">
                <a:latin typeface="+mj-lt"/>
              </a:rPr>
              <a:t> with comprehensive features</a:t>
            </a:r>
          </a:p>
          <a:p>
            <a:pPr marL="342900" lvl="0" indent="-342900">
              <a:lnSpc>
                <a:spcPct val="150000"/>
              </a:lnSpc>
              <a:buFont typeface="Arial" panose="020B0604020202020204" pitchFamily="34" charset="0"/>
              <a:buChar char="•"/>
            </a:pPr>
            <a:r>
              <a:rPr lang="en-NZ" sz="2000" b="1" dirty="0">
                <a:latin typeface="+mj-lt"/>
              </a:rPr>
              <a:t>Whole of Systems</a:t>
            </a:r>
            <a:r>
              <a:rPr lang="en-NZ" sz="2000" dirty="0">
                <a:latin typeface="+mj-lt"/>
              </a:rPr>
              <a:t> approach across multiple sites, hospitals, and services</a:t>
            </a:r>
          </a:p>
        </p:txBody>
      </p:sp>
      <p:sp>
        <p:nvSpPr>
          <p:cNvPr id="5" name="Rectangle 4"/>
          <p:cNvSpPr/>
          <p:nvPr/>
        </p:nvSpPr>
        <p:spPr>
          <a:xfrm>
            <a:off x="0" y="-23437"/>
            <a:ext cx="9127888" cy="523220"/>
          </a:xfrm>
          <a:prstGeom prst="rect">
            <a:avLst/>
          </a:prstGeom>
          <a:solidFill>
            <a:srgbClr val="002060"/>
          </a:solidFill>
        </p:spPr>
        <p:txBody>
          <a:bodyPr wrap="square">
            <a:spAutoFit/>
          </a:bodyPr>
          <a:lstStyle/>
          <a:p>
            <a:pPr algn="ctr"/>
            <a:r>
              <a:rPr lang="en-NZ" sz="2800" b="1" dirty="0">
                <a:solidFill>
                  <a:schemeClr val="bg1"/>
                </a:solidFill>
                <a:latin typeface="+mj-lt"/>
              </a:rPr>
              <a:t>SmartPath – Patient-Centred Automated Healthcare</a:t>
            </a:r>
          </a:p>
        </p:txBody>
      </p:sp>
      <p:sp>
        <p:nvSpPr>
          <p:cNvPr id="6" name="Footer Placeholder 5"/>
          <p:cNvSpPr>
            <a:spLocks noGrp="1"/>
          </p:cNvSpPr>
          <p:nvPr>
            <p:ph type="ftr" sz="quarter" idx="11"/>
          </p:nvPr>
        </p:nvSpPr>
        <p:spPr>
          <a:xfrm>
            <a:off x="4932040" y="6304682"/>
            <a:ext cx="3352800" cy="365125"/>
          </a:xfrm>
        </p:spPr>
        <p:txBody>
          <a:bodyPr/>
          <a:lstStyle/>
          <a:p>
            <a:r>
              <a:rPr kumimoji="0" lang="pl-PL" dirty="0"/>
              <a:t>HAKAMANA - Wolfgramm-Kingi September 2015</a:t>
            </a:r>
            <a:endParaRPr kumimoji="0" lang="en-US" dirty="0"/>
          </a:p>
        </p:txBody>
      </p:sp>
    </p:spTree>
    <p:extLst>
      <p:ext uri="{BB962C8B-B14F-4D97-AF65-F5344CB8AC3E}">
        <p14:creationId xmlns:p14="http://schemas.microsoft.com/office/powerpoint/2010/main" val="3378613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16632"/>
            <a:ext cx="8136904" cy="1008112"/>
          </a:xfrm>
        </p:spPr>
        <p:txBody>
          <a:bodyPr/>
          <a:lstStyle/>
          <a:p>
            <a:r>
              <a:rPr lang="en-NZ" sz="4400" b="1" dirty="0">
                <a:solidFill>
                  <a:schemeClr val="tx1"/>
                </a:solidFill>
              </a:rPr>
              <a:t>Opportunities for Collaboration</a:t>
            </a:r>
          </a:p>
        </p:txBody>
      </p:sp>
      <p:sp>
        <p:nvSpPr>
          <p:cNvPr id="4" name="AutoShape 2" descr="http://sacredecologyfilms.com/wp-content/uploads/2014/12/Sacred_Ecology_Glass_Gem_Corn_0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7" name="Title 1"/>
          <p:cNvSpPr txBox="1">
            <a:spLocks/>
          </p:cNvSpPr>
          <p:nvPr/>
        </p:nvSpPr>
        <p:spPr>
          <a:xfrm>
            <a:off x="924678" y="1196752"/>
            <a:ext cx="7391738" cy="532859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5400" b="1" dirty="0">
                <a:solidFill>
                  <a:schemeClr val="tx1"/>
                </a:solidFill>
              </a:rPr>
              <a:t>You can HAKAMANA </a:t>
            </a:r>
          </a:p>
          <a:p>
            <a:pPr algn="ctr"/>
            <a:r>
              <a:rPr lang="en-NZ" sz="3200" b="1" dirty="0">
                <a:solidFill>
                  <a:schemeClr val="tx1"/>
                </a:solidFill>
              </a:rPr>
              <a:t>anything…anyone …anytime … anywhere</a:t>
            </a:r>
            <a:endParaRPr lang="en-NZ" sz="4800" b="1" dirty="0">
              <a:solidFill>
                <a:srgbClr val="002060"/>
              </a:solidFill>
            </a:endParaRPr>
          </a:p>
          <a:p>
            <a:pPr algn="ctr"/>
            <a:endParaRPr lang="en-NZ" sz="4800" b="1" dirty="0">
              <a:solidFill>
                <a:srgbClr val="002060"/>
              </a:solidFill>
            </a:endParaRPr>
          </a:p>
          <a:p>
            <a:pPr algn="ctr"/>
            <a:r>
              <a:rPr lang="en-NZ" sz="4800" b="1" dirty="0">
                <a:solidFill>
                  <a:srgbClr val="002060"/>
                </a:solidFill>
              </a:rPr>
              <a:t>HAKAMANA       </a:t>
            </a:r>
          </a:p>
          <a:p>
            <a:pPr algn="ctr"/>
            <a:endParaRPr lang="en-NZ" sz="1050" b="1" dirty="0">
              <a:solidFill>
                <a:srgbClr val="002060"/>
              </a:solidFill>
            </a:endParaRPr>
          </a:p>
          <a:p>
            <a:pPr algn="ctr"/>
            <a:r>
              <a:rPr lang="en-NZ" sz="4400" dirty="0">
                <a:solidFill>
                  <a:schemeClr val="tx1"/>
                </a:solidFill>
              </a:rPr>
              <a:t>What is your vision …?</a:t>
            </a:r>
          </a:p>
          <a:p>
            <a:pPr algn="ctr"/>
            <a:r>
              <a:rPr lang="en-NZ" sz="4400" dirty="0">
                <a:solidFill>
                  <a:schemeClr val="tx1"/>
                </a:solidFill>
              </a:rPr>
              <a:t>What do you want …?</a:t>
            </a:r>
          </a:p>
          <a:p>
            <a:pPr algn="ctr"/>
            <a:r>
              <a:rPr lang="en-NZ" sz="4400" dirty="0">
                <a:solidFill>
                  <a:schemeClr val="tx1"/>
                </a:solidFill>
              </a:rPr>
              <a:t>What is your goal … ?</a:t>
            </a:r>
          </a:p>
        </p:txBody>
      </p:sp>
    </p:spTree>
    <p:extLst>
      <p:ext uri="{BB962C8B-B14F-4D97-AF65-F5344CB8AC3E}">
        <p14:creationId xmlns:p14="http://schemas.microsoft.com/office/powerpoint/2010/main" val="251948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30190531"/>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395919" y="109178"/>
            <a:ext cx="8352159" cy="696044"/>
          </a:xfrm>
        </p:spPr>
        <p:txBody>
          <a:bodyPr>
            <a:normAutofit/>
          </a:bodyPr>
          <a:lstStyle/>
          <a:p>
            <a:r>
              <a:rPr lang="en-NZ" altLang="en-US" sz="3600" b="1" dirty="0">
                <a:solidFill>
                  <a:srgbClr val="002060"/>
                </a:solidFill>
                <a:latin typeface="Copperplate Gothic Bold" panose="020E0705020206020404" pitchFamily="34" charset="0"/>
              </a:rPr>
              <a:t>   HAKAMANA </a:t>
            </a:r>
            <a:r>
              <a:rPr lang="en-NZ" altLang="en-US" sz="2800" dirty="0">
                <a:solidFill>
                  <a:srgbClr val="002060"/>
                </a:solidFill>
                <a:latin typeface="Copperplate Gothic Bold" panose="020E0705020206020404" pitchFamily="34" charset="0"/>
              </a:rPr>
              <a:t>…          the </a:t>
            </a:r>
            <a:r>
              <a:rPr lang="en-NZ" altLang="en-US" sz="2800" dirty="0" err="1">
                <a:solidFill>
                  <a:srgbClr val="002060"/>
                </a:solidFill>
                <a:latin typeface="Copperplate Gothic Bold" panose="020E0705020206020404" pitchFamily="34" charset="0"/>
              </a:rPr>
              <a:t>kaupapa</a:t>
            </a:r>
            <a:endParaRPr lang="en-NZ" altLang="en-US" sz="2800" dirty="0">
              <a:solidFill>
                <a:srgbClr val="7030A0"/>
              </a:solidFill>
              <a:latin typeface="Copperplate Gothic Bold" panose="020E0705020206020404" pitchFamily="34" charset="0"/>
            </a:endParaRP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68</a:t>
            </a:fld>
            <a:endParaRPr kumimoji="0" lang="en-US"/>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369332"/>
          </a:xfrm>
          <a:prstGeom prst="rect">
            <a:avLst/>
          </a:prstGeom>
          <a:noFill/>
        </p:spPr>
        <p:txBody>
          <a:bodyPr wrap="square" rtlCol="0">
            <a:spAutoFit/>
          </a:bodyPr>
          <a:lstStyle/>
          <a:p>
            <a:r>
              <a:rPr lang="en-NZ" b="1" dirty="0">
                <a:solidFill>
                  <a:srgbClr val="C00000"/>
                </a:solidFill>
                <a:latin typeface="+mj-lt"/>
              </a:rPr>
              <a:t>IO</a:t>
            </a:r>
          </a:p>
        </p:txBody>
      </p:sp>
      <p:sp>
        <p:nvSpPr>
          <p:cNvPr id="14" name="TextBox 13"/>
          <p:cNvSpPr txBox="1"/>
          <p:nvPr/>
        </p:nvSpPr>
        <p:spPr>
          <a:xfrm>
            <a:off x="4425578" y="6021288"/>
            <a:ext cx="539725" cy="369332"/>
          </a:xfrm>
          <a:prstGeom prst="rect">
            <a:avLst/>
          </a:prstGeom>
          <a:noFill/>
        </p:spPr>
        <p:txBody>
          <a:bodyPr wrap="square" rtlCol="0">
            <a:spAutoFit/>
          </a:bodyPr>
          <a:lstStyle/>
          <a:p>
            <a:r>
              <a:rPr lang="en-NZ" b="1" dirty="0">
                <a:solidFill>
                  <a:srgbClr val="C00000"/>
                </a:solidFill>
                <a:latin typeface="+mj-lt"/>
              </a:rPr>
              <a:t>EA</a:t>
            </a: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a:solidFill>
                  <a:srgbClr val="C00000"/>
                </a:solidFill>
                <a:latin typeface="+mj-lt"/>
              </a:rPr>
              <a:t>AU</a:t>
            </a: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a:solidFill>
                  <a:srgbClr val="C00000"/>
                </a:solidFill>
                <a:latin typeface="+mj-lt"/>
              </a:rPr>
              <a:t>UI</a:t>
            </a:r>
          </a:p>
        </p:txBody>
      </p:sp>
      <p:sp>
        <p:nvSpPr>
          <p:cNvPr id="17" name="TextBox 16"/>
          <p:cNvSpPr txBox="1"/>
          <p:nvPr/>
        </p:nvSpPr>
        <p:spPr>
          <a:xfrm>
            <a:off x="6732240" y="4320044"/>
            <a:ext cx="539725" cy="369332"/>
          </a:xfrm>
          <a:prstGeom prst="rect">
            <a:avLst/>
          </a:prstGeom>
          <a:noFill/>
        </p:spPr>
        <p:txBody>
          <a:bodyPr wrap="square" rtlCol="0">
            <a:spAutoFit/>
          </a:bodyPr>
          <a:lstStyle/>
          <a:p>
            <a:r>
              <a:rPr lang="en-NZ" b="1" dirty="0">
                <a:solidFill>
                  <a:srgbClr val="C00000"/>
                </a:solidFill>
                <a:latin typeface="+mj-lt"/>
              </a:rPr>
              <a:t>OE</a:t>
            </a:r>
          </a:p>
        </p:txBody>
      </p:sp>
      <p:sp>
        <p:nvSpPr>
          <p:cNvPr id="2" name="TextBox 1"/>
          <p:cNvSpPr txBox="1"/>
          <p:nvPr/>
        </p:nvSpPr>
        <p:spPr>
          <a:xfrm>
            <a:off x="6348416" y="1434686"/>
            <a:ext cx="1247920" cy="584775"/>
          </a:xfrm>
          <a:prstGeom prst="rect">
            <a:avLst/>
          </a:prstGeom>
          <a:noFill/>
        </p:spPr>
        <p:txBody>
          <a:bodyPr wrap="square" rtlCol="0">
            <a:spAutoFit/>
          </a:bodyPr>
          <a:lstStyle/>
          <a:p>
            <a:r>
              <a:rPr lang="en-NZ" sz="1600" b="1" dirty="0"/>
              <a:t>Co-Create    Concepts</a:t>
            </a:r>
          </a:p>
        </p:txBody>
      </p:sp>
      <p:sp>
        <p:nvSpPr>
          <p:cNvPr id="18" name="TextBox 17"/>
          <p:cNvSpPr txBox="1"/>
          <p:nvPr/>
        </p:nvSpPr>
        <p:spPr>
          <a:xfrm>
            <a:off x="3828190" y="6390620"/>
            <a:ext cx="1847098" cy="338554"/>
          </a:xfrm>
          <a:prstGeom prst="rect">
            <a:avLst/>
          </a:prstGeom>
          <a:noFill/>
        </p:spPr>
        <p:txBody>
          <a:bodyPr wrap="square" rtlCol="0">
            <a:spAutoFit/>
          </a:bodyPr>
          <a:lstStyle/>
          <a:p>
            <a:r>
              <a:rPr lang="en-NZ" sz="1600" b="1" dirty="0"/>
              <a:t>Question / Learn</a:t>
            </a:r>
          </a:p>
        </p:txBody>
      </p:sp>
      <p:sp>
        <p:nvSpPr>
          <p:cNvPr id="19" name="TextBox 18"/>
          <p:cNvSpPr txBox="1"/>
          <p:nvPr/>
        </p:nvSpPr>
        <p:spPr>
          <a:xfrm>
            <a:off x="7271965" y="4208832"/>
            <a:ext cx="1320378" cy="584775"/>
          </a:xfrm>
          <a:prstGeom prst="rect">
            <a:avLst/>
          </a:prstGeom>
          <a:noFill/>
        </p:spPr>
        <p:txBody>
          <a:bodyPr wrap="square" rtlCol="0">
            <a:spAutoFit/>
          </a:bodyPr>
          <a:lstStyle/>
          <a:p>
            <a:r>
              <a:rPr lang="en-NZ" sz="1600" b="1" dirty="0"/>
              <a:t>Connect</a:t>
            </a:r>
          </a:p>
          <a:p>
            <a:r>
              <a:rPr lang="en-NZ" sz="1600" b="1" dirty="0"/>
              <a:t>Collaborate</a:t>
            </a:r>
          </a:p>
        </p:txBody>
      </p:sp>
      <p:sp>
        <p:nvSpPr>
          <p:cNvPr id="20" name="TextBox 19"/>
          <p:cNvSpPr txBox="1"/>
          <p:nvPr/>
        </p:nvSpPr>
        <p:spPr>
          <a:xfrm>
            <a:off x="859567" y="4159578"/>
            <a:ext cx="1176921" cy="584775"/>
          </a:xfrm>
          <a:prstGeom prst="rect">
            <a:avLst/>
          </a:prstGeom>
          <a:noFill/>
        </p:spPr>
        <p:txBody>
          <a:bodyPr wrap="square" rtlCol="0">
            <a:spAutoFit/>
          </a:bodyPr>
          <a:lstStyle/>
          <a:p>
            <a:r>
              <a:rPr lang="en-NZ" sz="1600" b="1" dirty="0"/>
              <a:t>Realise</a:t>
            </a:r>
          </a:p>
          <a:p>
            <a:r>
              <a:rPr lang="en-NZ" sz="1600" b="1" dirty="0"/>
              <a:t>Benefit</a:t>
            </a:r>
          </a:p>
        </p:txBody>
      </p:sp>
      <p:sp>
        <p:nvSpPr>
          <p:cNvPr id="22" name="TextBox 21"/>
          <p:cNvSpPr txBox="1"/>
          <p:nvPr/>
        </p:nvSpPr>
        <p:spPr>
          <a:xfrm>
            <a:off x="1857062" y="1434685"/>
            <a:ext cx="829233" cy="584775"/>
          </a:xfrm>
          <a:prstGeom prst="rect">
            <a:avLst/>
          </a:prstGeom>
          <a:noFill/>
        </p:spPr>
        <p:txBody>
          <a:bodyPr wrap="square" rtlCol="0">
            <a:spAutoFit/>
          </a:bodyPr>
          <a:lstStyle/>
          <a:p>
            <a:r>
              <a:rPr lang="en-NZ" sz="1600" b="1" dirty="0"/>
              <a:t>Share</a:t>
            </a:r>
          </a:p>
          <a:p>
            <a:r>
              <a:rPr lang="en-NZ" sz="1600" b="1" dirty="0"/>
              <a:t>Lead</a:t>
            </a:r>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pic>
        <p:nvPicPr>
          <p:cNvPr id="32" name="Picture 31"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329202" y="197237"/>
            <a:ext cx="485597" cy="490233"/>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7" name="Footer Placeholder 6"/>
          <p:cNvSpPr>
            <a:spLocks noGrp="1"/>
          </p:cNvSpPr>
          <p:nvPr>
            <p:ph type="ftr" sz="quarter" idx="11"/>
          </p:nvPr>
        </p:nvSpPr>
        <p:spPr>
          <a:xfrm>
            <a:off x="407119" y="6390620"/>
            <a:ext cx="3352800" cy="365125"/>
          </a:xfrm>
        </p:spPr>
        <p:txBody>
          <a:bodyPr/>
          <a:lstStyle/>
          <a:p>
            <a:r>
              <a:rPr kumimoji="0" lang="pl-PL"/>
              <a:t>HAKAMANA - Wolfgramm-Kingi September 2015</a:t>
            </a:r>
            <a:endParaRPr kumimoji="0" lang="en-US" dirty="0"/>
          </a:p>
        </p:txBody>
      </p:sp>
    </p:spTree>
    <p:extLst>
      <p:ext uri="{BB962C8B-B14F-4D97-AF65-F5344CB8AC3E}">
        <p14:creationId xmlns:p14="http://schemas.microsoft.com/office/powerpoint/2010/main" val="877607962"/>
      </p:ext>
    </p:extLst>
  </p:cSld>
  <p:clrMapOvr>
    <a:masterClrMapping/>
  </p:clrMapOvr>
  <p:transition spd="slow">
    <p:circl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16632"/>
            <a:ext cx="8136904" cy="1008112"/>
          </a:xfrm>
        </p:spPr>
        <p:txBody>
          <a:bodyPr/>
          <a:lstStyle/>
          <a:p>
            <a:r>
              <a:rPr lang="en-NZ" sz="4400" b="1" dirty="0">
                <a:solidFill>
                  <a:schemeClr val="tx1"/>
                </a:solidFill>
              </a:rPr>
              <a:t>Opportunities for Collaboration</a:t>
            </a:r>
          </a:p>
        </p:txBody>
      </p:sp>
      <p:sp>
        <p:nvSpPr>
          <p:cNvPr id="4" name="AutoShape 2" descr="http://sacredecologyfilms.com/wp-content/uploads/2014/12/Sacred_Ecology_Glass_Gem_Corn_0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7" name="Title 1"/>
          <p:cNvSpPr txBox="1">
            <a:spLocks/>
          </p:cNvSpPr>
          <p:nvPr/>
        </p:nvSpPr>
        <p:spPr>
          <a:xfrm>
            <a:off x="924678" y="1196752"/>
            <a:ext cx="7391738" cy="532859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4000" b="1" dirty="0">
                <a:solidFill>
                  <a:srgbClr val="002060"/>
                </a:solidFill>
                <a:latin typeface="Copperplate Gothic Bold" panose="020E0705020206020404" pitchFamily="34" charset="0"/>
              </a:rPr>
              <a:t>HAKAMANA</a:t>
            </a:r>
            <a:endParaRPr lang="en-NZ" sz="4000" b="1" dirty="0">
              <a:solidFill>
                <a:schemeClr val="tx1"/>
              </a:solidFill>
            </a:endParaRPr>
          </a:p>
          <a:p>
            <a:pPr algn="ctr"/>
            <a:endParaRPr lang="en-NZ" sz="800" b="1" dirty="0">
              <a:solidFill>
                <a:schemeClr val="tx1"/>
              </a:solidFill>
            </a:endParaRPr>
          </a:p>
          <a:p>
            <a:pPr algn="ctr"/>
            <a:r>
              <a:rPr lang="en-NZ" sz="4000" b="1" dirty="0">
                <a:solidFill>
                  <a:schemeClr val="tx1"/>
                </a:solidFill>
              </a:rPr>
              <a:t>If you would like to apply </a:t>
            </a:r>
          </a:p>
          <a:p>
            <a:pPr algn="ctr"/>
            <a:r>
              <a:rPr lang="en-NZ" sz="4000" b="1" dirty="0">
                <a:solidFill>
                  <a:schemeClr val="tx1"/>
                </a:solidFill>
              </a:rPr>
              <a:t>the HAKAMANA System</a:t>
            </a:r>
          </a:p>
          <a:p>
            <a:pPr algn="ctr"/>
            <a:r>
              <a:rPr lang="en-NZ" sz="4000" b="1" dirty="0">
                <a:solidFill>
                  <a:schemeClr val="tx1"/>
                </a:solidFill>
              </a:rPr>
              <a:t>to your situation, </a:t>
            </a:r>
          </a:p>
          <a:p>
            <a:pPr algn="ctr"/>
            <a:r>
              <a:rPr lang="en-NZ" sz="4000" b="1" dirty="0">
                <a:solidFill>
                  <a:schemeClr val="tx1"/>
                </a:solidFill>
              </a:rPr>
              <a:t>contact Tania Wolfgramm </a:t>
            </a:r>
          </a:p>
          <a:p>
            <a:pPr algn="ctr"/>
            <a:r>
              <a:rPr lang="en-NZ" sz="4000" b="1" dirty="0">
                <a:solidFill>
                  <a:schemeClr val="tx1"/>
                </a:solidFill>
              </a:rPr>
              <a:t>to discuss your needs</a:t>
            </a:r>
          </a:p>
          <a:p>
            <a:pPr algn="ctr"/>
            <a:endParaRPr lang="en-NZ" sz="1400" b="1" dirty="0">
              <a:solidFill>
                <a:schemeClr val="tx1"/>
              </a:solidFill>
            </a:endParaRPr>
          </a:p>
          <a:p>
            <a:pPr algn="ctr"/>
            <a:r>
              <a:rPr lang="en-NZ" sz="4000" b="1" dirty="0">
                <a:solidFill>
                  <a:schemeClr val="tx1"/>
                </a:solidFill>
                <a:hlinkClick r:id="rId4"/>
              </a:rPr>
              <a:t>tania.wolfgramm@gmail.com</a:t>
            </a:r>
            <a:r>
              <a:rPr lang="en-NZ" sz="4000" b="1" dirty="0">
                <a:solidFill>
                  <a:schemeClr val="tx1"/>
                </a:solidFill>
              </a:rPr>
              <a:t> </a:t>
            </a:r>
            <a:endParaRPr lang="en-NZ" sz="4000" dirty="0">
              <a:solidFill>
                <a:schemeClr val="tx1"/>
              </a:solidFill>
            </a:endParaRPr>
          </a:p>
        </p:txBody>
      </p:sp>
      <p:pic>
        <p:nvPicPr>
          <p:cNvPr id="6" name="Picture 5" descr="C:\Users\WolfgrT\Desktop\Paua koru ii.png"/>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2225915" y="1296565"/>
            <a:ext cx="485597" cy="490233"/>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999374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8182" y="548680"/>
            <a:ext cx="8856984" cy="5755422"/>
          </a:xfrm>
          <a:prstGeom prst="rect">
            <a:avLst/>
          </a:prstGeom>
        </p:spPr>
        <p:txBody>
          <a:bodyPr wrap="square">
            <a:spAutoFit/>
          </a:bodyPr>
          <a:lstStyle/>
          <a:p>
            <a:r>
              <a:rPr lang="en-NZ" sz="3200" dirty="0">
                <a:latin typeface="Copperplate Gothic Bold" panose="020E0705020206020404" pitchFamily="34" charset="0"/>
              </a:rPr>
              <a:t>HAKAMANA</a:t>
            </a:r>
            <a:r>
              <a:rPr lang="en-NZ" b="1" dirty="0">
                <a:latin typeface="+mj-lt"/>
              </a:rPr>
              <a:t> contains many important elements</a:t>
            </a:r>
            <a:r>
              <a:rPr lang="en-NZ" dirty="0">
                <a:latin typeface="+mj-lt"/>
              </a:rPr>
              <a:t>, including</a:t>
            </a:r>
          </a:p>
          <a:p>
            <a:pPr marL="285750" indent="-285750">
              <a:lnSpc>
                <a:spcPct val="200000"/>
              </a:lnSpc>
              <a:buBlip>
                <a:blip r:embed="rId2"/>
              </a:buBlip>
            </a:pPr>
            <a:r>
              <a:rPr lang="en-NZ" sz="2400" b="1" dirty="0">
                <a:latin typeface="+mj-lt"/>
              </a:rPr>
              <a:t>  HA</a:t>
            </a:r>
            <a:r>
              <a:rPr lang="en-NZ" sz="2400" dirty="0">
                <a:latin typeface="+mj-lt"/>
              </a:rPr>
              <a:t> – </a:t>
            </a:r>
            <a:r>
              <a:rPr lang="en-NZ" sz="2400" i="1" dirty="0">
                <a:latin typeface="+mj-lt"/>
              </a:rPr>
              <a:t>the breathe of life - connects all living things</a:t>
            </a:r>
          </a:p>
          <a:p>
            <a:pPr marL="285750" indent="-285750">
              <a:lnSpc>
                <a:spcPct val="200000"/>
              </a:lnSpc>
              <a:buBlip>
                <a:blip r:embed="rId2"/>
              </a:buBlip>
            </a:pPr>
            <a:r>
              <a:rPr lang="en-NZ" sz="2400" b="1" dirty="0">
                <a:latin typeface="+mj-lt"/>
              </a:rPr>
              <a:t>  KA</a:t>
            </a:r>
            <a:r>
              <a:rPr lang="en-NZ" sz="2400" dirty="0">
                <a:latin typeface="+mj-lt"/>
              </a:rPr>
              <a:t> – </a:t>
            </a:r>
            <a:r>
              <a:rPr lang="en-NZ" sz="2400" i="1" dirty="0">
                <a:latin typeface="+mj-lt"/>
              </a:rPr>
              <a:t>the fire that burns within us – energy to transform</a:t>
            </a:r>
          </a:p>
          <a:p>
            <a:pPr marL="285750" indent="-285750">
              <a:lnSpc>
                <a:spcPct val="200000"/>
              </a:lnSpc>
              <a:buBlip>
                <a:blip r:embed="rId2"/>
              </a:buBlip>
            </a:pPr>
            <a:r>
              <a:rPr lang="en-NZ" sz="2400" b="1" dirty="0">
                <a:latin typeface="+mj-lt"/>
              </a:rPr>
              <a:t>  MA</a:t>
            </a:r>
            <a:r>
              <a:rPr lang="en-NZ" sz="2400" dirty="0">
                <a:latin typeface="+mj-lt"/>
              </a:rPr>
              <a:t> – </a:t>
            </a:r>
            <a:r>
              <a:rPr lang="en-NZ" sz="2400" i="1" dirty="0">
                <a:latin typeface="+mj-lt"/>
              </a:rPr>
              <a:t>the presence of all of one’s ‘light’, knowledge of self</a:t>
            </a:r>
            <a:endParaRPr lang="en-NZ" sz="2400" b="1" i="1" dirty="0">
              <a:latin typeface="+mj-lt"/>
            </a:endParaRPr>
          </a:p>
          <a:p>
            <a:pPr marL="285750" indent="-285750">
              <a:lnSpc>
                <a:spcPct val="200000"/>
              </a:lnSpc>
              <a:buBlip>
                <a:blip r:embed="rId2"/>
              </a:buBlip>
            </a:pPr>
            <a:r>
              <a:rPr lang="en-NZ" sz="2400" b="1" dirty="0">
                <a:latin typeface="+mj-lt"/>
              </a:rPr>
              <a:t>  NA</a:t>
            </a:r>
            <a:r>
              <a:rPr lang="en-NZ" sz="2400" dirty="0">
                <a:latin typeface="+mj-lt"/>
              </a:rPr>
              <a:t> – </a:t>
            </a:r>
            <a:r>
              <a:rPr lang="en-NZ" sz="2400" i="1" dirty="0">
                <a:latin typeface="+mj-lt"/>
              </a:rPr>
              <a:t>our relationships - respectful kinship</a:t>
            </a:r>
          </a:p>
          <a:p>
            <a:pPr marL="285750" indent="-285750">
              <a:lnSpc>
                <a:spcPct val="200000"/>
              </a:lnSpc>
              <a:buBlip>
                <a:blip r:embed="rId2"/>
              </a:buBlip>
            </a:pPr>
            <a:r>
              <a:rPr lang="en-NZ" sz="2400" b="1" dirty="0">
                <a:latin typeface="+mj-lt"/>
              </a:rPr>
              <a:t>  HAKA</a:t>
            </a:r>
            <a:r>
              <a:rPr lang="en-NZ" sz="2400" dirty="0">
                <a:latin typeface="+mj-lt"/>
              </a:rPr>
              <a:t> – </a:t>
            </a:r>
            <a:r>
              <a:rPr lang="en-NZ" sz="2400" i="1" dirty="0">
                <a:latin typeface="+mj-lt"/>
              </a:rPr>
              <a:t>the ‘dance of life and energy’ – animation / activation</a:t>
            </a:r>
          </a:p>
          <a:p>
            <a:pPr marL="285750" indent="-285750">
              <a:lnSpc>
                <a:spcPct val="200000"/>
              </a:lnSpc>
              <a:buBlip>
                <a:blip r:embed="rId2"/>
              </a:buBlip>
            </a:pPr>
            <a:r>
              <a:rPr lang="en-NZ" sz="2400" b="1" dirty="0">
                <a:latin typeface="+mj-lt"/>
              </a:rPr>
              <a:t>  MANA</a:t>
            </a:r>
            <a:r>
              <a:rPr lang="en-NZ" sz="2400" dirty="0">
                <a:latin typeface="+mj-lt"/>
              </a:rPr>
              <a:t> – </a:t>
            </a:r>
            <a:r>
              <a:rPr lang="en-NZ" sz="2400" i="1" dirty="0">
                <a:latin typeface="+mj-lt"/>
              </a:rPr>
              <a:t>the power, strength and authority, leadership</a:t>
            </a:r>
          </a:p>
          <a:p>
            <a:pPr marL="285750" indent="-285750">
              <a:lnSpc>
                <a:spcPct val="200000"/>
              </a:lnSpc>
              <a:buBlip>
                <a:blip r:embed="rId2"/>
              </a:buBlip>
            </a:pPr>
            <a:r>
              <a:rPr lang="en-NZ" sz="2400" b="1" dirty="0">
                <a:latin typeface="+mj-lt"/>
              </a:rPr>
              <a:t>  HAKAMANA</a:t>
            </a:r>
            <a:r>
              <a:rPr lang="en-NZ" sz="2400" dirty="0">
                <a:latin typeface="+mj-lt"/>
              </a:rPr>
              <a:t> – </a:t>
            </a:r>
            <a:r>
              <a:rPr lang="en-NZ" sz="2400" i="1" dirty="0">
                <a:latin typeface="+mj-lt"/>
              </a:rPr>
              <a:t>the creative process of realising one’s power</a:t>
            </a:r>
          </a:p>
        </p:txBody>
      </p:sp>
      <p:pic>
        <p:nvPicPr>
          <p:cNvPr id="5" name="Picture 4"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20765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377280"/>
            <a:ext cx="7272808" cy="6480720"/>
          </a:xfrm>
        </p:spPr>
        <p:txBody>
          <a:bodyPr/>
          <a:lstStyle/>
          <a:p>
            <a:br>
              <a:rPr lang="mi-NZ" sz="1800" dirty="0"/>
            </a:br>
            <a:br>
              <a:rPr lang="mi-NZ" sz="2000" dirty="0"/>
            </a:br>
            <a:r>
              <a:rPr lang="mi-NZ" sz="2000" dirty="0"/>
              <a:t> </a:t>
            </a:r>
            <a:br>
              <a:rPr lang="mi-NZ" sz="2000" dirty="0"/>
            </a:br>
            <a:br>
              <a:rPr lang="mi-NZ" sz="2000" dirty="0"/>
            </a:br>
            <a:br>
              <a:rPr lang="mi-NZ" sz="2000" dirty="0">
                <a:solidFill>
                  <a:schemeClr val="tx1"/>
                </a:solidFill>
              </a:rPr>
            </a:br>
            <a:br>
              <a:rPr lang="mi-NZ" sz="2000" dirty="0">
                <a:solidFill>
                  <a:schemeClr val="tx1"/>
                </a:solidFill>
              </a:rPr>
            </a:br>
            <a:br>
              <a:rPr lang="mi-NZ" sz="2000" dirty="0">
                <a:solidFill>
                  <a:schemeClr val="tx1"/>
                </a:solidFill>
              </a:rPr>
            </a:br>
            <a:r>
              <a:rPr lang="mi-NZ" sz="2800" b="1" dirty="0">
                <a:solidFill>
                  <a:schemeClr val="tx1"/>
                </a:solidFill>
                <a:effectLst/>
              </a:rPr>
              <a:t>HAKAMANA</a:t>
            </a:r>
            <a:r>
              <a:rPr lang="mi-NZ" sz="2000" b="1" dirty="0">
                <a:solidFill>
                  <a:schemeClr val="tx1"/>
                </a:solidFill>
              </a:rPr>
              <a:t> </a:t>
            </a:r>
            <a:r>
              <a:rPr lang="mi-NZ" sz="2000" b="1" dirty="0">
                <a:solidFill>
                  <a:schemeClr val="tx1"/>
                </a:solidFill>
                <a:effectLst/>
              </a:rPr>
              <a:t>– </a:t>
            </a:r>
            <a:r>
              <a:rPr lang="mi-NZ" sz="2000" dirty="0">
                <a:solidFill>
                  <a:schemeClr val="tx1"/>
                </a:solidFill>
              </a:rPr>
              <a:t>This document was prepared and presented by:</a:t>
            </a:r>
            <a:br>
              <a:rPr lang="mi-NZ" sz="2000" dirty="0">
                <a:solidFill>
                  <a:schemeClr val="tx1"/>
                </a:solidFill>
              </a:rPr>
            </a:br>
            <a:br>
              <a:rPr lang="mi-NZ" sz="2000" dirty="0">
                <a:solidFill>
                  <a:schemeClr val="tx1"/>
                </a:solidFill>
              </a:rPr>
            </a:br>
            <a:r>
              <a:rPr lang="mi-NZ" sz="2000" b="1" dirty="0">
                <a:solidFill>
                  <a:schemeClr val="tx1"/>
                </a:solidFill>
                <a:effectLst/>
              </a:rPr>
              <a:t>Tania Wolfgramm, HAKAMANA Systems</a:t>
            </a:r>
            <a:br>
              <a:rPr lang="mi-NZ" sz="2000" b="1" dirty="0">
                <a:solidFill>
                  <a:schemeClr val="tx1"/>
                </a:solidFill>
              </a:rPr>
            </a:br>
            <a:r>
              <a:rPr lang="mi-NZ" sz="2000" dirty="0">
                <a:solidFill>
                  <a:schemeClr val="tx1"/>
                </a:solidFill>
              </a:rPr>
              <a:t>Wikuki Kingi, Tohunga, QSM</a:t>
            </a:r>
            <a:br>
              <a:rPr lang="mi-NZ" sz="2000" dirty="0">
                <a:solidFill>
                  <a:schemeClr val="tx1"/>
                </a:solidFill>
              </a:rPr>
            </a:br>
            <a:r>
              <a:rPr lang="mi-NZ" sz="2000" dirty="0">
                <a:solidFill>
                  <a:schemeClr val="tx1"/>
                </a:solidFill>
              </a:rPr>
              <a:t>Pou Kapua - Creatrix</a:t>
            </a:r>
            <a:br>
              <a:rPr lang="mi-NZ" sz="2000" dirty="0">
                <a:solidFill>
                  <a:schemeClr val="tx1"/>
                </a:solidFill>
              </a:rPr>
            </a:br>
            <a:r>
              <a:rPr lang="mi-NZ" sz="2000" dirty="0">
                <a:solidFill>
                  <a:schemeClr val="tx1"/>
                </a:solidFill>
              </a:rPr>
              <a:t>Aotearoa New Zealand</a:t>
            </a:r>
            <a:br>
              <a:rPr lang="mi-NZ" sz="2000" dirty="0"/>
            </a:br>
            <a:br>
              <a:rPr lang="mi-NZ" sz="2000" dirty="0"/>
            </a:br>
            <a:r>
              <a:rPr lang="mi-NZ" sz="2000" b="1" dirty="0">
                <a:solidFill>
                  <a:schemeClr val="tx1"/>
                </a:solidFill>
              </a:rPr>
              <a:t>For further information about HAKAMANA</a:t>
            </a:r>
            <a:br>
              <a:rPr lang="mi-NZ" sz="2000" dirty="0"/>
            </a:br>
            <a:br>
              <a:rPr lang="mi-NZ" sz="2000" dirty="0"/>
            </a:br>
            <a:r>
              <a:rPr lang="mi-NZ" sz="2000" dirty="0">
                <a:solidFill>
                  <a:schemeClr val="tx1"/>
                </a:solidFill>
              </a:rPr>
              <a:t>Contact Tania Wolfgramm</a:t>
            </a:r>
            <a:br>
              <a:rPr lang="mi-NZ" sz="2000" dirty="0">
                <a:solidFill>
                  <a:schemeClr val="tx1"/>
                </a:solidFill>
              </a:rPr>
            </a:br>
            <a:r>
              <a:rPr lang="mi-NZ" sz="2000" dirty="0">
                <a:solidFill>
                  <a:schemeClr val="tx1"/>
                </a:solidFill>
              </a:rPr>
              <a:t>Tel:  + 64 21 0876 1400</a:t>
            </a:r>
            <a:br>
              <a:rPr lang="mi-NZ" sz="2000" dirty="0">
                <a:solidFill>
                  <a:schemeClr val="tx1"/>
                </a:solidFill>
              </a:rPr>
            </a:br>
            <a:r>
              <a:rPr lang="mi-NZ" sz="2000" dirty="0">
                <a:solidFill>
                  <a:schemeClr val="tx1"/>
                </a:solidFill>
              </a:rPr>
              <a:t>Email:  </a:t>
            </a:r>
            <a:r>
              <a:rPr lang="mi-NZ" sz="2000" dirty="0">
                <a:solidFill>
                  <a:schemeClr val="tx1"/>
                </a:solidFill>
                <a:hlinkClick r:id="rId3"/>
              </a:rPr>
              <a:t>tania.wolfgramm@gmail.com</a:t>
            </a:r>
            <a:r>
              <a:rPr lang="mi-NZ" sz="2000" dirty="0">
                <a:solidFill>
                  <a:schemeClr val="tx1"/>
                </a:solidFill>
              </a:rPr>
              <a:t> </a:t>
            </a:r>
            <a:br>
              <a:rPr lang="mi-NZ" sz="2000" dirty="0"/>
            </a:br>
            <a:br>
              <a:rPr lang="mi-NZ" sz="2000" dirty="0"/>
            </a:br>
            <a:br>
              <a:rPr lang="mi-NZ" sz="2000" dirty="0"/>
            </a:br>
            <a:r>
              <a:rPr lang="mi-NZ" sz="1600" dirty="0">
                <a:solidFill>
                  <a:schemeClr val="tx1"/>
                </a:solidFill>
              </a:rPr>
              <a:t>The </a:t>
            </a:r>
            <a:r>
              <a:rPr lang="mi-NZ" sz="1600" b="1" dirty="0">
                <a:solidFill>
                  <a:schemeClr val="tx1"/>
                </a:solidFill>
              </a:rPr>
              <a:t>HAKAMANA</a:t>
            </a:r>
            <a:r>
              <a:rPr lang="mi-NZ" sz="1600" dirty="0">
                <a:solidFill>
                  <a:schemeClr val="tx1"/>
                </a:solidFill>
              </a:rPr>
              <a:t> System of Transformative Design, Development &amp; Evaluation is Copyright © Tania Wolfgramm 2010.</a:t>
            </a:r>
            <a:br>
              <a:rPr lang="mi-NZ" sz="1600" dirty="0">
                <a:solidFill>
                  <a:schemeClr val="tx1"/>
                </a:solidFill>
              </a:rPr>
            </a:br>
            <a:br>
              <a:rPr lang="mi-NZ" sz="1600" dirty="0">
                <a:solidFill>
                  <a:schemeClr val="tx1"/>
                </a:solidFill>
              </a:rPr>
            </a:br>
            <a:r>
              <a:rPr lang="mi-NZ" sz="1600" dirty="0">
                <a:solidFill>
                  <a:schemeClr val="tx1"/>
                </a:solidFill>
              </a:rPr>
              <a:t>LINKS</a:t>
            </a:r>
            <a:br>
              <a:rPr lang="mi-NZ" sz="1600" dirty="0">
                <a:solidFill>
                  <a:schemeClr val="tx1"/>
                </a:solidFill>
              </a:rPr>
            </a:br>
            <a:r>
              <a:rPr lang="mi-NZ" sz="1600" dirty="0">
                <a:solidFill>
                  <a:schemeClr val="tx1"/>
                </a:solidFill>
                <a:hlinkClick r:id="rId4"/>
              </a:rPr>
              <a:t>www.hakamana.com</a:t>
            </a:r>
            <a:r>
              <a:rPr lang="mi-NZ" sz="1600" dirty="0">
                <a:solidFill>
                  <a:schemeClr val="tx1"/>
                </a:solidFill>
              </a:rPr>
              <a:t> </a:t>
            </a:r>
            <a:br>
              <a:rPr lang="mi-NZ" sz="1600" dirty="0">
                <a:solidFill>
                  <a:schemeClr val="tx1"/>
                </a:solidFill>
              </a:rPr>
            </a:br>
            <a:r>
              <a:rPr lang="mi-NZ" sz="1600" dirty="0">
                <a:solidFill>
                  <a:schemeClr val="tx1"/>
                </a:solidFill>
                <a:hlinkClick r:id="rId5"/>
              </a:rPr>
              <a:t>www.poukapua.com</a:t>
            </a:r>
            <a:r>
              <a:rPr lang="mi-NZ" sz="1600" dirty="0">
                <a:solidFill>
                  <a:schemeClr val="tx1"/>
                </a:solidFill>
              </a:rPr>
              <a:t> </a:t>
            </a:r>
            <a:br>
              <a:rPr lang="mi-NZ" sz="1600" dirty="0">
                <a:solidFill>
                  <a:schemeClr val="tx1"/>
                </a:solidFill>
              </a:rPr>
            </a:br>
            <a:r>
              <a:rPr lang="mi-NZ" sz="1600" dirty="0">
                <a:solidFill>
                  <a:schemeClr val="tx1"/>
                </a:solidFill>
                <a:hlinkClick r:id="rId6"/>
              </a:rPr>
              <a:t>www.smartpathhealthcare.com</a:t>
            </a:r>
            <a:r>
              <a:rPr lang="mi-NZ" sz="1600" dirty="0">
                <a:solidFill>
                  <a:schemeClr val="tx1"/>
                </a:solidFill>
              </a:rPr>
              <a:t> </a:t>
            </a:r>
            <a:br>
              <a:rPr lang="mi-NZ" sz="1600" dirty="0">
                <a:solidFill>
                  <a:schemeClr val="tx1"/>
                </a:solidFill>
              </a:rPr>
            </a:br>
            <a:r>
              <a:rPr lang="en-NZ" sz="1600" dirty="0">
                <a:solidFill>
                  <a:schemeClr val="tx1"/>
                </a:solidFill>
                <a:hlinkClick r:id="rId7"/>
              </a:rPr>
              <a:t>www.planetmaori.com</a:t>
            </a:r>
            <a:br>
              <a:rPr lang="en-NZ" sz="1600" dirty="0">
                <a:solidFill>
                  <a:schemeClr val="tx1"/>
                </a:solidFill>
              </a:rPr>
            </a:br>
            <a:br>
              <a:rPr lang="mi-NZ" sz="1600" dirty="0"/>
            </a:br>
            <a:r>
              <a:rPr lang="mi-NZ" sz="1600" dirty="0">
                <a:solidFill>
                  <a:schemeClr val="tx1"/>
                </a:solidFill>
              </a:rPr>
              <a:t>Photos are and images are courtesy Pou Kapua Creations; IDESIGN; Google Images</a:t>
            </a:r>
            <a:br>
              <a:rPr lang="mi-NZ" sz="2000" dirty="0">
                <a:solidFill>
                  <a:schemeClr val="tx1"/>
                </a:solidFill>
              </a:rPr>
            </a:br>
            <a:br>
              <a:rPr lang="mi-NZ" sz="2000" dirty="0"/>
            </a:br>
            <a:br>
              <a:rPr lang="mi-NZ" dirty="0"/>
            </a:br>
            <a:br>
              <a:rPr lang="mi-NZ" dirty="0"/>
            </a:br>
            <a:endParaRPr lang="en-NZ" dirty="0"/>
          </a:p>
        </p:txBody>
      </p:sp>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1559" y="1196752"/>
            <a:ext cx="2628577" cy="175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descr="A description..."/>
          <p:cNvPicPr/>
          <p:nvPr/>
        </p:nvPicPr>
        <p:blipFill>
          <a:blip r:embed="rId2" cstate="print"/>
          <a:srcRect/>
          <a:stretch>
            <a:fillRect/>
          </a:stretch>
        </p:blipFill>
        <p:spPr bwMode="auto">
          <a:xfrm>
            <a:off x="395536" y="362721"/>
            <a:ext cx="4032448" cy="3024336"/>
          </a:xfrm>
          <a:prstGeom prst="rect">
            <a:avLst/>
          </a:prstGeom>
          <a:noFill/>
          <a:ln w="9525">
            <a:noFill/>
            <a:miter lim="800000"/>
            <a:headEnd/>
            <a:tailEnd/>
          </a:ln>
          <a:scene3d>
            <a:camera prst="orthographicFront"/>
            <a:lightRig rig="threePt" dir="t"/>
          </a:scene3d>
          <a:sp3d>
            <a:bevelT/>
            <a:bevelB/>
          </a:sp3d>
        </p:spPr>
      </p:pic>
      <p:pic>
        <p:nvPicPr>
          <p:cNvPr id="10" name="Picture" descr="A description..."/>
          <p:cNvPicPr/>
          <p:nvPr/>
        </p:nvPicPr>
        <p:blipFill>
          <a:blip r:embed="rId3" cstate="print"/>
          <a:srcRect/>
          <a:stretch>
            <a:fillRect/>
          </a:stretch>
        </p:blipFill>
        <p:spPr bwMode="auto">
          <a:xfrm>
            <a:off x="4521918" y="3712017"/>
            <a:ext cx="4321671" cy="2782929"/>
          </a:xfrm>
          <a:prstGeom prst="rect">
            <a:avLst/>
          </a:prstGeom>
          <a:noFill/>
          <a:ln w="9525">
            <a:noFill/>
            <a:miter lim="800000"/>
            <a:headEnd/>
            <a:tailEnd/>
          </a:ln>
          <a:scene3d>
            <a:camera prst="orthographicFront"/>
            <a:lightRig rig="threePt" dir="t"/>
          </a:scene3d>
          <a:sp3d>
            <a:bevelT/>
          </a:sp3d>
        </p:spPr>
      </p:pic>
      <p:pic>
        <p:nvPicPr>
          <p:cNvPr id="5" name="Picture 4" descr="C:\Users\WolfgrT\Desktop\Paua koru ii.png"/>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TextBox 1"/>
          <p:cNvSpPr txBox="1"/>
          <p:nvPr/>
        </p:nvSpPr>
        <p:spPr>
          <a:xfrm>
            <a:off x="4644008" y="910792"/>
            <a:ext cx="3781761" cy="646331"/>
          </a:xfrm>
          <a:prstGeom prst="rect">
            <a:avLst/>
          </a:prstGeom>
          <a:noFill/>
        </p:spPr>
        <p:txBody>
          <a:bodyPr wrap="square" rtlCol="0">
            <a:spAutoFit/>
          </a:bodyPr>
          <a:lstStyle/>
          <a:p>
            <a:r>
              <a:rPr lang="en-NZ" b="1" dirty="0"/>
              <a:t>All Blacks</a:t>
            </a:r>
          </a:p>
          <a:p>
            <a:r>
              <a:rPr lang="en-NZ" b="1" dirty="0"/>
              <a:t>… gearing up for the final game …</a:t>
            </a:r>
          </a:p>
        </p:txBody>
      </p:sp>
      <p:sp>
        <p:nvSpPr>
          <p:cNvPr id="7" name="TextBox 6"/>
          <p:cNvSpPr txBox="1"/>
          <p:nvPr/>
        </p:nvSpPr>
        <p:spPr>
          <a:xfrm>
            <a:off x="1043608" y="5301208"/>
            <a:ext cx="3240360" cy="646331"/>
          </a:xfrm>
          <a:prstGeom prst="rect">
            <a:avLst/>
          </a:prstGeom>
          <a:noFill/>
        </p:spPr>
        <p:txBody>
          <a:bodyPr wrap="square" rtlCol="0">
            <a:spAutoFit/>
          </a:bodyPr>
          <a:lstStyle/>
          <a:p>
            <a:r>
              <a:rPr lang="en-NZ" b="1" dirty="0"/>
              <a:t>All Blacks</a:t>
            </a:r>
          </a:p>
          <a:p>
            <a:r>
              <a:rPr lang="en-NZ" b="1" dirty="0"/>
              <a:t>… winning the World Cup!!!</a:t>
            </a:r>
          </a:p>
        </p:txBody>
      </p:sp>
    </p:spTree>
    <p:extLst>
      <p:ext uri="{BB962C8B-B14F-4D97-AF65-F5344CB8AC3E}">
        <p14:creationId xmlns:p14="http://schemas.microsoft.com/office/powerpoint/2010/main" val="1437374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9</a:t>
            </a:fld>
            <a:endParaRPr kumimoji="0" lang="en-US"/>
          </a:p>
        </p:txBody>
      </p:sp>
      <p:sp>
        <p:nvSpPr>
          <p:cNvPr id="7" name="Rectangle 6"/>
          <p:cNvSpPr/>
          <p:nvPr/>
        </p:nvSpPr>
        <p:spPr>
          <a:xfrm>
            <a:off x="683568" y="980727"/>
            <a:ext cx="7742201" cy="5139869"/>
          </a:xfrm>
          <a:prstGeom prst="rect">
            <a:avLst/>
          </a:prstGeom>
        </p:spPr>
        <p:txBody>
          <a:bodyPr wrap="square">
            <a:spAutoFit/>
          </a:bodyPr>
          <a:lstStyle/>
          <a:p>
            <a:pPr algn="ctr">
              <a:lnSpc>
                <a:spcPct val="200000"/>
              </a:lnSpc>
            </a:pPr>
            <a:r>
              <a:rPr lang="en-NZ" sz="2200" b="1" dirty="0"/>
              <a:t>The </a:t>
            </a:r>
            <a:r>
              <a:rPr lang="en-NZ" sz="2200" b="1" dirty="0">
                <a:latin typeface="Copperplate Gothic Light" panose="020E0507020206020404" pitchFamily="34" charset="0"/>
              </a:rPr>
              <a:t>HAKAMANA</a:t>
            </a:r>
            <a:r>
              <a:rPr lang="en-NZ" sz="2200" b="1" dirty="0"/>
              <a:t> System of Transformative Design, </a:t>
            </a:r>
          </a:p>
          <a:p>
            <a:pPr algn="ctr">
              <a:lnSpc>
                <a:spcPct val="200000"/>
              </a:lnSpc>
            </a:pPr>
            <a:r>
              <a:rPr lang="en-NZ" sz="2200" b="1" dirty="0"/>
              <a:t>Development, Implementation &amp; Evaluation </a:t>
            </a:r>
          </a:p>
          <a:p>
            <a:pPr lvl="2">
              <a:lnSpc>
                <a:spcPct val="200000"/>
              </a:lnSpc>
            </a:pPr>
            <a:r>
              <a:rPr lang="en-NZ" sz="2000" dirty="0"/>
              <a:t>opens your creativity and allows you to move through complex systems with ease. It engages a system wide approach to thinking that shifts the focus from individual parts to their interactions. It allows you to move through complex and dynamic relationships, creating robust solutions with tangible outcomes.</a:t>
            </a:r>
            <a:endParaRPr lang="en-NZ" sz="2000" i="1" dirty="0"/>
          </a:p>
        </p:txBody>
      </p:sp>
      <p:sp>
        <p:nvSpPr>
          <p:cNvPr id="8" name="Title 1"/>
          <p:cNvSpPr>
            <a:spLocks noGrp="1"/>
          </p:cNvSpPr>
          <p:nvPr>
            <p:ph type="title"/>
          </p:nvPr>
        </p:nvSpPr>
        <p:spPr>
          <a:xfrm>
            <a:off x="450127" y="0"/>
            <a:ext cx="8352159" cy="696044"/>
          </a:xfrm>
        </p:spPr>
        <p:txBody>
          <a:bodyPr>
            <a:normAutofit fontScale="90000"/>
          </a:bodyPr>
          <a:lstStyle/>
          <a:p>
            <a:r>
              <a:rPr lang="en-NZ" altLang="en-US" sz="4000" dirty="0">
                <a:solidFill>
                  <a:schemeClr val="tx1"/>
                </a:solidFill>
                <a:latin typeface="Copperplate Gothic Bold" panose="020E0705020206020404" pitchFamily="34" charset="0"/>
                <a:ea typeface="+mn-ea"/>
                <a:cs typeface="+mn-cs"/>
              </a:rPr>
              <a:t>HAKAMANA</a:t>
            </a:r>
            <a:r>
              <a:rPr lang="en-NZ" altLang="en-US" dirty="0">
                <a:solidFill>
                  <a:srgbClr val="002060"/>
                </a:solidFill>
              </a:rPr>
              <a:t> </a:t>
            </a:r>
            <a:r>
              <a:rPr lang="en-NZ" altLang="en-US" sz="3600" b="1" cap="small" dirty="0">
                <a:solidFill>
                  <a:srgbClr val="002060"/>
                </a:solidFill>
              </a:rPr>
              <a:t>– A co-creative process</a:t>
            </a:r>
          </a:p>
        </p:txBody>
      </p:sp>
      <p:pic>
        <p:nvPicPr>
          <p:cNvPr id="9" name="Picture 8"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11" name="Footer Placeholder 10"/>
          <p:cNvSpPr>
            <a:spLocks noGrp="1"/>
          </p:cNvSpPr>
          <p:nvPr>
            <p:ph type="ftr" sz="quarter" idx="11"/>
          </p:nvPr>
        </p:nvSpPr>
        <p:spPr>
          <a:xfrm>
            <a:off x="3347864" y="6323683"/>
            <a:ext cx="3352800" cy="365125"/>
          </a:xfrm>
        </p:spPr>
        <p:txBody>
          <a:bodyPr/>
          <a:lstStyle/>
          <a:p>
            <a:r>
              <a:rPr kumimoji="0" lang="pl-PL"/>
              <a:t>HAKAMANA - Wolfgramm-Kingi September 2015</a:t>
            </a:r>
            <a:endParaRPr kumimoji="0" lang="en-US" dirty="0"/>
          </a:p>
        </p:txBody>
      </p:sp>
    </p:spTree>
    <p:extLst>
      <p:ext uri="{BB962C8B-B14F-4D97-AF65-F5344CB8AC3E}">
        <p14:creationId xmlns:p14="http://schemas.microsoft.com/office/powerpoint/2010/main" val="1602117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028670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10286708">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10286708</Template>
  <TotalTime>2761</TotalTime>
  <Words>3646</Words>
  <Application>Microsoft Office PowerPoint</Application>
  <PresentationFormat>On-screen Show (4:3)</PresentationFormat>
  <Paragraphs>939</Paragraphs>
  <Slides>70</Slides>
  <Notes>20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70</vt:i4>
      </vt:variant>
    </vt:vector>
  </HeadingPairs>
  <TitlesOfParts>
    <vt:vector size="85" baseType="lpstr">
      <vt:lpstr>Arial</vt:lpstr>
      <vt:lpstr>Calibri</vt:lpstr>
      <vt:lpstr>Constantia</vt:lpstr>
      <vt:lpstr>Copperplate Gothic Bold</vt:lpstr>
      <vt:lpstr>Copperplate Gothic Light</vt:lpstr>
      <vt:lpstr>Courier New</vt:lpstr>
      <vt:lpstr>Monotype Corsiva</vt:lpstr>
      <vt:lpstr>Segoe</vt:lpstr>
      <vt:lpstr>Times New Roman</vt:lpstr>
      <vt:lpstr>Wingdings</vt:lpstr>
      <vt:lpstr>Wingdings 2</vt:lpstr>
      <vt:lpstr>10286708</vt:lpstr>
      <vt:lpstr>White with Courier font for code slides</vt:lpstr>
      <vt:lpstr>Flow</vt:lpstr>
      <vt:lpstr>1_10286708</vt:lpstr>
      <vt:lpstr> HAKAMANA       </vt:lpstr>
      <vt:lpstr>PowerPoint Presentation</vt:lpstr>
      <vt:lpstr>PowerPoint Presentation</vt:lpstr>
      <vt:lpstr>HAKAMANA</vt:lpstr>
      <vt:lpstr>HAKAMANA </vt:lpstr>
      <vt:lpstr>HAKAMANA</vt:lpstr>
      <vt:lpstr>PowerPoint Presentation</vt:lpstr>
      <vt:lpstr>PowerPoint Presentation</vt:lpstr>
      <vt:lpstr>HAKAMANA – A co-creative process</vt:lpstr>
      <vt:lpstr>HAKAMANA – Co-design, Activate, Transform</vt:lpstr>
      <vt:lpstr>PowerPoint Presentation</vt:lpstr>
      <vt:lpstr>PowerPoint Presentation</vt:lpstr>
      <vt:lpstr>PowerPoint Presentation</vt:lpstr>
      <vt:lpstr>PowerPoint Presentation</vt:lpstr>
      <vt:lpstr>PowerPoint Presentation</vt:lpstr>
      <vt:lpstr>HAKAMANA – Pou Kapua</vt:lpstr>
      <vt:lpstr>PowerPoint Presentation</vt:lpstr>
      <vt:lpstr>PowerPoint Presentation</vt:lpstr>
      <vt:lpstr>PowerPoint Presentation</vt:lpstr>
      <vt:lpstr>PowerPoint Presentation</vt:lpstr>
      <vt:lpstr>Vision: Fanau Ola for Pacific families</vt:lpstr>
      <vt:lpstr>Fanau Ola</vt:lpstr>
      <vt:lpstr>PowerPoint Presentation</vt:lpstr>
      <vt:lpstr>PowerPoint Presentation</vt:lpstr>
      <vt:lpstr>PowerPoint Presentation</vt:lpstr>
      <vt:lpstr>PowerPoint Presentation</vt:lpstr>
      <vt:lpstr>Public Health Evaluation - Findings</vt:lpstr>
      <vt:lpstr>Case Study Research - Findings</vt:lpstr>
      <vt:lpstr>Number of hospitalisations, bed days and average length of stay to CM Health facilities for the PCST ≥5 cohort and the Fanau Ola Support Service Jul-Dec13 cohort six months before and six months after the intervention, all admission types  </vt:lpstr>
      <vt:lpstr>Number of emergency care attendances, hospitalisations and bed days at CM Health facilities for the Jul-Dec 13 and Mar-Aug 14 Fanau Ola Support Service cohorts six months before the intervention </vt:lpstr>
      <vt:lpstr>PowerPoint Presentation</vt:lpstr>
      <vt:lpstr>PowerPoint Presentation</vt:lpstr>
      <vt:lpstr>Samoa National Health Services Today</vt:lpstr>
      <vt:lpstr>PowerPoint Presentation</vt:lpstr>
      <vt:lpstr>PowerPoint Presentation</vt:lpstr>
      <vt:lpstr>PowerPoint Presentation</vt:lpstr>
      <vt:lpstr>PowerPoint Presentation</vt:lpstr>
      <vt:lpstr>PowerPoint Presentation</vt:lpstr>
      <vt:lpstr>HAKAMANA Co-Design Lab</vt:lpstr>
      <vt:lpstr>PowerPoint Presentation</vt:lpstr>
      <vt:lpstr>PowerPoint Presentation</vt:lpstr>
      <vt:lpstr>Traditional Technologies</vt:lpstr>
      <vt:lpstr>Characteristics of Technology…</vt:lpstr>
      <vt:lpstr>Technological Expansionism   vs.   Technological Sovereignty </vt:lpstr>
      <vt:lpstr>Our Challenge …</vt:lpstr>
      <vt:lpstr>PowerPoint Presentation</vt:lpstr>
      <vt:lpstr>PowerPoint Presentation</vt:lpstr>
      <vt:lpstr>PowerPoint Presentation</vt:lpstr>
      <vt:lpstr>PowerPoint Presentation</vt:lpstr>
      <vt:lpstr>PowerPoint Presentation</vt:lpstr>
      <vt:lpstr>PowerPoint Presentation</vt:lpstr>
      <vt:lpstr>Wairua - Spirit</vt:lpstr>
      <vt:lpstr>PowerPoint Presentation</vt:lpstr>
      <vt:lpstr>Kotahi - Relate</vt:lpstr>
      <vt:lpstr>PowerPoint Presentation</vt:lpstr>
      <vt:lpstr>Manaaki - Support</vt:lpstr>
      <vt:lpstr>PowerPoint Presentation</vt:lpstr>
      <vt:lpstr>Rawa - Achievement </vt:lpstr>
      <vt:lpstr>PowerPoint Presentation</vt:lpstr>
      <vt:lpstr>Rangatira - Leadership</vt:lpstr>
      <vt:lpstr>Opportunities for Collaboration</vt:lpstr>
      <vt:lpstr>PowerPoint Presentation</vt:lpstr>
      <vt:lpstr>PowerPoint Presentation</vt:lpstr>
      <vt:lpstr>PowerPoint Presentation</vt:lpstr>
      <vt:lpstr>SmartPath Technologies               Automated Patient Pathways</vt:lpstr>
      <vt:lpstr>PowerPoint Presentation</vt:lpstr>
      <vt:lpstr>Opportunities for Collaboration</vt:lpstr>
      <vt:lpstr>   HAKAMANA …          the kaupapa</vt:lpstr>
      <vt:lpstr>Opportunities for Collaboration</vt:lpstr>
      <vt:lpstr>        HAKAMANA – This document was prepared and presented by:  Tania Wolfgramm, HAKAMANA Systems Wikuki Kingi, Tohunga, QSM Pou Kapua - Creatrix Aotearoa New Zealand  For further information about HAKAMANA  Contact Tania Wolfgramm Tel:  + 64 21 0876 1400 Email:  tania.wolfgramm@gmail.com    The HAKAMANA System of Transformative Design, Development &amp; Evaluation is Copyright © Tania Wolfgramm 2010.  LINKS www.hakamana.com  www.poukapua.com  www.smartpathhealthcare.com  www.planetmaori.com  Photos are and images are courtesy Pou Kapua Creations; IDESIGN; Google Images    </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Whānau Ora Images</dc:title>
  <dc:creator>Kingi</dc:creator>
  <cp:lastModifiedBy>Tania Wolfgramm</cp:lastModifiedBy>
  <cp:revision>229</cp:revision>
  <dcterms:created xsi:type="dcterms:W3CDTF">2010-06-04T14:04:58Z</dcterms:created>
  <dcterms:modified xsi:type="dcterms:W3CDTF">2017-03-01T22:29:47Z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TC102867081033</vt:lpwstr>
  </property>
</Properties>
</file>